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8"/>
  </p:notesMasterIdLst>
  <p:sldIdLst>
    <p:sldId id="2630" r:id="rId2"/>
    <p:sldId id="2625" r:id="rId3"/>
    <p:sldId id="2626" r:id="rId4"/>
    <p:sldId id="2597" r:id="rId5"/>
    <p:sldId id="2631" r:id="rId6"/>
    <p:sldId id="2598" r:id="rId7"/>
    <p:sldId id="2627" r:id="rId8"/>
    <p:sldId id="2628" r:id="rId9"/>
    <p:sldId id="2629" r:id="rId10"/>
    <p:sldId id="2563" r:id="rId11"/>
    <p:sldId id="2564" r:id="rId12"/>
    <p:sldId id="2565" r:id="rId13"/>
    <p:sldId id="2566" r:id="rId14"/>
    <p:sldId id="2567" r:id="rId15"/>
    <p:sldId id="2568" r:id="rId16"/>
    <p:sldId id="2569" r:id="rId17"/>
    <p:sldId id="2570" r:id="rId18"/>
    <p:sldId id="2571" r:id="rId19"/>
    <p:sldId id="2572" r:id="rId20"/>
    <p:sldId id="2573" r:id="rId21"/>
    <p:sldId id="2574" r:id="rId22"/>
    <p:sldId id="2575" r:id="rId23"/>
    <p:sldId id="2576" r:id="rId24"/>
    <p:sldId id="2577" r:id="rId25"/>
    <p:sldId id="2578" r:id="rId26"/>
    <p:sldId id="2579" r:id="rId27"/>
    <p:sldId id="2580" r:id="rId28"/>
    <p:sldId id="2581" r:id="rId29"/>
    <p:sldId id="2582" r:id="rId30"/>
    <p:sldId id="2587" r:id="rId31"/>
    <p:sldId id="2583" r:id="rId32"/>
    <p:sldId id="2588" r:id="rId33"/>
    <p:sldId id="2589" r:id="rId34"/>
    <p:sldId id="2584" r:id="rId35"/>
    <p:sldId id="2590" r:id="rId36"/>
    <p:sldId id="2585" r:id="rId37"/>
    <p:sldId id="2591" r:id="rId38"/>
    <p:sldId id="2592" r:id="rId39"/>
    <p:sldId id="2593" r:id="rId40"/>
    <p:sldId id="2586" r:id="rId41"/>
    <p:sldId id="2594" r:id="rId42"/>
    <p:sldId id="2595" r:id="rId43"/>
    <p:sldId id="2596" r:id="rId44"/>
    <p:sldId id="2600" r:id="rId45"/>
    <p:sldId id="2601" r:id="rId46"/>
    <p:sldId id="2602" r:id="rId47"/>
    <p:sldId id="2603" r:id="rId48"/>
    <p:sldId id="2604" r:id="rId49"/>
    <p:sldId id="2605" r:id="rId50"/>
    <p:sldId id="2606" r:id="rId51"/>
    <p:sldId id="2607" r:id="rId52"/>
    <p:sldId id="2608" r:id="rId53"/>
    <p:sldId id="2609" r:id="rId54"/>
    <p:sldId id="2610" r:id="rId55"/>
    <p:sldId id="2611" r:id="rId56"/>
    <p:sldId id="2612" r:id="rId57"/>
    <p:sldId id="2613" r:id="rId58"/>
    <p:sldId id="2616" r:id="rId59"/>
    <p:sldId id="2617" r:id="rId60"/>
    <p:sldId id="2614" r:id="rId61"/>
    <p:sldId id="2615" r:id="rId62"/>
    <p:sldId id="2618" r:id="rId63"/>
    <p:sldId id="2619" r:id="rId64"/>
    <p:sldId id="2620" r:id="rId65"/>
    <p:sldId id="2621" r:id="rId66"/>
    <p:sldId id="2622"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50A95F8-D70B-40CB-A381-207606D310AD}">
          <p14:sldIdLst>
            <p14:sldId id="2630"/>
            <p14:sldId id="2625"/>
            <p14:sldId id="2626"/>
            <p14:sldId id="2597"/>
            <p14:sldId id="2631"/>
            <p14:sldId id="2598"/>
            <p14:sldId id="2627"/>
            <p14:sldId id="2628"/>
            <p14:sldId id="2629"/>
          </p14:sldIdLst>
        </p14:section>
        <p14:section name="Why Serverless?" id="{585CBD8C-88F8-436B-8EB9-8595346331D3}">
          <p14:sldIdLst>
            <p14:sldId id="2563"/>
            <p14:sldId id="2564"/>
            <p14:sldId id="2565"/>
            <p14:sldId id="2566"/>
            <p14:sldId id="2567"/>
            <p14:sldId id="2568"/>
          </p14:sldIdLst>
        </p14:section>
        <p14:section name="Why Now?" id="{57FE184E-861B-4655-841B-B783F2F1B7A3}">
          <p14:sldIdLst>
            <p14:sldId id="2569"/>
            <p14:sldId id="2570"/>
            <p14:sldId id="2571"/>
            <p14:sldId id="2572"/>
            <p14:sldId id="2573"/>
            <p14:sldId id="2574"/>
          </p14:sldIdLst>
        </p14:section>
        <p14:section name="Common Serverless Architecture Styles" id="{52E09EA6-7841-4BCC-815C-058958ED4A00}">
          <p14:sldIdLst>
            <p14:sldId id="2575"/>
            <p14:sldId id="2576"/>
            <p14:sldId id="2577"/>
            <p14:sldId id="2578"/>
            <p14:sldId id="2579"/>
            <p14:sldId id="2580"/>
          </p14:sldIdLst>
        </p14:section>
        <p14:section name="Core Serverless Patterns" id="{12D68916-E83B-4E07-B9D6-E73E7D03CB1E}">
          <p14:sldIdLst>
            <p14:sldId id="2581"/>
            <p14:sldId id="2582"/>
            <p14:sldId id="2587"/>
            <p14:sldId id="2583"/>
            <p14:sldId id="2588"/>
            <p14:sldId id="2589"/>
            <p14:sldId id="2584"/>
            <p14:sldId id="2590"/>
            <p14:sldId id="2585"/>
            <p14:sldId id="2591"/>
            <p14:sldId id="2592"/>
            <p14:sldId id="2593"/>
            <p14:sldId id="2586"/>
            <p14:sldId id="2594"/>
            <p14:sldId id="2595"/>
          </p14:sldIdLst>
        </p14:section>
        <p14:section name="Serverless Anti‑Patterns &amp; Pitfalls" id="{EBCFB620-5290-484E-A203-DB50905C668D}">
          <p14:sldIdLst>
            <p14:sldId id="2596"/>
            <p14:sldId id="2600"/>
            <p14:sldId id="2601"/>
            <p14:sldId id="2602"/>
            <p14:sldId id="2603"/>
            <p14:sldId id="2604"/>
            <p14:sldId id="2605"/>
            <p14:sldId id="2606"/>
            <p14:sldId id="2607"/>
          </p14:sldIdLst>
        </p14:section>
        <p14:section name="Cross‑Cutting Concerns in Serverless Architectures" id="{FEC2CBB5-1D4D-49FD-9AE9-425B4F017D36}">
          <p14:sldIdLst>
            <p14:sldId id="2608"/>
            <p14:sldId id="2609"/>
            <p14:sldId id="2610"/>
            <p14:sldId id="2611"/>
            <p14:sldId id="2612"/>
          </p14:sldIdLst>
        </p14:section>
        <p14:section name="Case Studies: Mini Blueprints From the Field in Serverless Architectures" id="{A1EED5A8-62F8-467E-BD4B-770BD31303F8}">
          <p14:sldIdLst>
            <p14:sldId id="2613"/>
            <p14:sldId id="2616"/>
            <p14:sldId id="2617"/>
            <p14:sldId id="2614"/>
            <p14:sldId id="2615"/>
          </p14:sldIdLst>
        </p14:section>
        <p14:section name="Transition to Interactive Workshop: From Blueprints to Practice" id="{8213BC68-2214-484A-AEFB-883CEC84EFF5}">
          <p14:sldIdLst>
            <p14:sldId id="2618"/>
            <p14:sldId id="2619"/>
            <p14:sldId id="2620"/>
            <p14:sldId id="2621"/>
            <p14:sldId id="262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6" autoAdjust="0"/>
    <p:restoredTop sz="72189" autoAdjust="0"/>
  </p:normalViewPr>
  <p:slideViewPr>
    <p:cSldViewPr snapToGrid="0" showGuides="1">
      <p:cViewPr>
        <p:scale>
          <a:sx n="73" d="100"/>
          <a:sy n="73" d="100"/>
        </p:scale>
        <p:origin x="1132" y="276"/>
      </p:cViewPr>
      <p:guideLst/>
    </p:cSldViewPr>
  </p:slideViewPr>
  <p:notesTextViewPr>
    <p:cViewPr>
      <p:scale>
        <a:sx n="1" d="1"/>
        <a:sy n="1" d="1"/>
      </p:scale>
      <p:origin x="0" y="0"/>
    </p:cViewPr>
  </p:notesTextViewPr>
  <p:sorterViewPr>
    <p:cViewPr varScale="1">
      <p:scale>
        <a:sx n="100" d="100"/>
        <a:sy n="100" d="100"/>
      </p:scale>
      <p:origin x="0" y="-2313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2.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image" Target="../media/image93.jpeg"/></Relationships>
</file>

<file path=ppt/diagrams/_rels/data3.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image" Target="../media/image96.jpeg"/></Relationships>
</file>

<file path=ppt/diagrams/_rels/data4.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image" Target="../media/image100.jpeg"/></Relationships>
</file>

<file path=ppt/diagrams/_rels/data5.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image" Target="../media/image153.jpeg"/><Relationship Id="rId1" Type="http://schemas.openxmlformats.org/officeDocument/2006/relationships/image" Target="../media/image152.jpeg"/></Relationships>
</file>

<file path=ppt/diagrams/_rels/data6.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image" Target="../media/image160.jpeg"/><Relationship Id="rId1" Type="http://schemas.openxmlformats.org/officeDocument/2006/relationships/image" Target="../media/image66.jpeg"/></Relationships>
</file>

<file path=ppt/diagrams/_rels/data7.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164.jpeg"/><Relationship Id="rId1" Type="http://schemas.openxmlformats.org/officeDocument/2006/relationships/image" Target="../media/image163.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image" Target="../media/image93.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image" Target="../media/image96.jpeg"/></Relationships>
</file>

<file path=ppt/diagrams/_rels/drawing4.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image" Target="../media/image100.jpeg"/></Relationships>
</file>

<file path=ppt/diagrams/_rels/drawing5.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image" Target="../media/image153.jpeg"/><Relationship Id="rId1" Type="http://schemas.openxmlformats.org/officeDocument/2006/relationships/image" Target="../media/image152.jpeg"/></Relationships>
</file>

<file path=ppt/diagrams/_rels/drawing6.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image" Target="../media/image160.jpeg"/><Relationship Id="rId1" Type="http://schemas.openxmlformats.org/officeDocument/2006/relationships/image" Target="../media/image66.jpeg"/></Relationships>
</file>

<file path=ppt/diagrams/_rels/drawing7.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164.jpeg"/><Relationship Id="rId1" Type="http://schemas.openxmlformats.org/officeDocument/2006/relationships/image" Target="../media/image163.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02914F-C144-4EB6-B73C-69D78AB9F566}"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2A57555B-3140-4080-BAEC-44928DDEC711}">
      <dgm:prSet/>
      <dgm:spPr/>
      <dgm:t>
        <a:bodyPr/>
        <a:lstStyle/>
        <a:p>
          <a:pPr>
            <a:lnSpc>
              <a:spcPct val="100000"/>
            </a:lnSpc>
            <a:defRPr b="1"/>
          </a:pPr>
          <a:r>
            <a:rPr lang="en-US"/>
            <a:t>Operational Simplicity</a:t>
          </a:r>
        </a:p>
      </dgm:t>
    </dgm:pt>
    <dgm:pt modelId="{02C5F0D3-745A-47BB-BB78-59B66DD4578F}" type="parTrans" cxnId="{2168EAB3-6584-4A1C-A762-CE23BA052B21}">
      <dgm:prSet/>
      <dgm:spPr/>
      <dgm:t>
        <a:bodyPr/>
        <a:lstStyle/>
        <a:p>
          <a:endParaRPr lang="en-US"/>
        </a:p>
      </dgm:t>
    </dgm:pt>
    <dgm:pt modelId="{ECE80685-EC67-4D96-B5C6-622CCF69E4CA}" type="sibTrans" cxnId="{2168EAB3-6584-4A1C-A762-CE23BA052B21}">
      <dgm:prSet/>
      <dgm:spPr/>
      <dgm:t>
        <a:bodyPr/>
        <a:lstStyle/>
        <a:p>
          <a:pPr>
            <a:lnSpc>
              <a:spcPct val="100000"/>
            </a:lnSpc>
            <a:defRPr b="1"/>
          </a:pPr>
          <a:endParaRPr lang="en-US"/>
        </a:p>
      </dgm:t>
    </dgm:pt>
    <dgm:pt modelId="{F3F571B9-0250-4831-81EB-46B72F3ED3EB}">
      <dgm:prSet/>
      <dgm:spPr/>
      <dgm:t>
        <a:bodyPr/>
        <a:lstStyle/>
        <a:p>
          <a:pPr>
            <a:lnSpc>
              <a:spcPct val="100000"/>
            </a:lnSpc>
          </a:pPr>
          <a:r>
            <a:rPr lang="en-US"/>
            <a:t>Serverless computing reduces complexity by removing infrastructure management tasks, enabling focus on development.</a:t>
          </a:r>
        </a:p>
      </dgm:t>
    </dgm:pt>
    <dgm:pt modelId="{92709F7D-8B8B-45FA-B3DA-136D084A9F0D}" type="parTrans" cxnId="{AFD5DE2C-1FDA-4E8E-8B85-F75D8A6DFF47}">
      <dgm:prSet/>
      <dgm:spPr/>
      <dgm:t>
        <a:bodyPr/>
        <a:lstStyle/>
        <a:p>
          <a:endParaRPr lang="en-US"/>
        </a:p>
      </dgm:t>
    </dgm:pt>
    <dgm:pt modelId="{51B128DC-EE68-4FDC-8B50-0DAA164C9891}" type="sibTrans" cxnId="{AFD5DE2C-1FDA-4E8E-8B85-F75D8A6DFF47}">
      <dgm:prSet/>
      <dgm:spPr/>
      <dgm:t>
        <a:bodyPr/>
        <a:lstStyle/>
        <a:p>
          <a:endParaRPr lang="en-US"/>
        </a:p>
      </dgm:t>
    </dgm:pt>
    <dgm:pt modelId="{94A208BC-1253-44BC-8D5D-9BB6CFFB72A9}">
      <dgm:prSet/>
      <dgm:spPr/>
      <dgm:t>
        <a:bodyPr/>
        <a:lstStyle/>
        <a:p>
          <a:pPr>
            <a:lnSpc>
              <a:spcPct val="100000"/>
            </a:lnSpc>
            <a:defRPr b="1"/>
          </a:pPr>
          <a:r>
            <a:rPr lang="en-US"/>
            <a:t>Scalability Benefits</a:t>
          </a:r>
        </a:p>
      </dgm:t>
    </dgm:pt>
    <dgm:pt modelId="{EDBEC109-8C21-485D-8E80-79338EE11399}" type="parTrans" cxnId="{DC7BB1CA-BBB1-4E56-8318-575C147189F4}">
      <dgm:prSet/>
      <dgm:spPr/>
      <dgm:t>
        <a:bodyPr/>
        <a:lstStyle/>
        <a:p>
          <a:endParaRPr lang="en-US"/>
        </a:p>
      </dgm:t>
    </dgm:pt>
    <dgm:pt modelId="{63B63BE7-9C0C-4346-B1C0-6CFFC82F385E}" type="sibTrans" cxnId="{DC7BB1CA-BBB1-4E56-8318-575C147189F4}">
      <dgm:prSet/>
      <dgm:spPr/>
      <dgm:t>
        <a:bodyPr/>
        <a:lstStyle/>
        <a:p>
          <a:pPr>
            <a:lnSpc>
              <a:spcPct val="100000"/>
            </a:lnSpc>
            <a:defRPr b="1"/>
          </a:pPr>
          <a:endParaRPr lang="en-US"/>
        </a:p>
      </dgm:t>
    </dgm:pt>
    <dgm:pt modelId="{842BDF5A-80AB-4B56-BD95-692589557139}">
      <dgm:prSet/>
      <dgm:spPr/>
      <dgm:t>
        <a:bodyPr/>
        <a:lstStyle/>
        <a:p>
          <a:pPr>
            <a:lnSpc>
              <a:spcPct val="100000"/>
            </a:lnSpc>
          </a:pPr>
          <a:r>
            <a:rPr lang="en-US"/>
            <a:t>Serverless platforms automatically scale applications based on demand without manual intervention.</a:t>
          </a:r>
        </a:p>
      </dgm:t>
    </dgm:pt>
    <dgm:pt modelId="{0F5769D6-7E82-47B3-B317-C884E67A1681}" type="parTrans" cxnId="{3B563AD3-6B8E-45A3-8A09-C39468C2F019}">
      <dgm:prSet/>
      <dgm:spPr/>
      <dgm:t>
        <a:bodyPr/>
        <a:lstStyle/>
        <a:p>
          <a:endParaRPr lang="en-US"/>
        </a:p>
      </dgm:t>
    </dgm:pt>
    <dgm:pt modelId="{4CE75CB0-32D4-4BAF-9A1C-AD49BE48A136}" type="sibTrans" cxnId="{3B563AD3-6B8E-45A3-8A09-C39468C2F019}">
      <dgm:prSet/>
      <dgm:spPr/>
      <dgm:t>
        <a:bodyPr/>
        <a:lstStyle/>
        <a:p>
          <a:endParaRPr lang="en-US"/>
        </a:p>
      </dgm:t>
    </dgm:pt>
    <dgm:pt modelId="{0070A60C-989F-4ED9-A596-2F76A6884DEF}">
      <dgm:prSet/>
      <dgm:spPr/>
      <dgm:t>
        <a:bodyPr/>
        <a:lstStyle/>
        <a:p>
          <a:pPr>
            <a:lnSpc>
              <a:spcPct val="100000"/>
            </a:lnSpc>
            <a:defRPr b="1"/>
          </a:pPr>
          <a:r>
            <a:rPr lang="en-US"/>
            <a:t>Cost Efficiency</a:t>
          </a:r>
        </a:p>
      </dgm:t>
    </dgm:pt>
    <dgm:pt modelId="{67C5E0DA-ED12-4DB6-9349-F56B7084667D}" type="parTrans" cxnId="{A5E26757-07E0-4314-BC15-D14D437FE9C4}">
      <dgm:prSet/>
      <dgm:spPr/>
      <dgm:t>
        <a:bodyPr/>
        <a:lstStyle/>
        <a:p>
          <a:endParaRPr lang="en-US"/>
        </a:p>
      </dgm:t>
    </dgm:pt>
    <dgm:pt modelId="{808D5015-D774-4EDC-95E6-510F2E01AB5A}" type="sibTrans" cxnId="{A5E26757-07E0-4314-BC15-D14D437FE9C4}">
      <dgm:prSet/>
      <dgm:spPr/>
      <dgm:t>
        <a:bodyPr/>
        <a:lstStyle/>
        <a:p>
          <a:pPr>
            <a:lnSpc>
              <a:spcPct val="100000"/>
            </a:lnSpc>
            <a:defRPr b="1"/>
          </a:pPr>
          <a:endParaRPr lang="en-US"/>
        </a:p>
      </dgm:t>
    </dgm:pt>
    <dgm:pt modelId="{267586AA-F86A-4497-AA52-00C0322A656F}">
      <dgm:prSet/>
      <dgm:spPr/>
      <dgm:t>
        <a:bodyPr/>
        <a:lstStyle/>
        <a:p>
          <a:pPr>
            <a:lnSpc>
              <a:spcPct val="100000"/>
            </a:lnSpc>
          </a:pPr>
          <a:r>
            <a:rPr lang="en-US"/>
            <a:t>Pay-as-you-go pricing models reduce costs by charging only for actual resource usage.</a:t>
          </a:r>
        </a:p>
      </dgm:t>
    </dgm:pt>
    <dgm:pt modelId="{7BE80D75-6415-46A7-BA1C-709E466F196E}" type="parTrans" cxnId="{C39B8601-14CD-45F7-8586-933EC291B2F5}">
      <dgm:prSet/>
      <dgm:spPr/>
      <dgm:t>
        <a:bodyPr/>
        <a:lstStyle/>
        <a:p>
          <a:endParaRPr lang="en-US"/>
        </a:p>
      </dgm:t>
    </dgm:pt>
    <dgm:pt modelId="{5366508D-6987-41A8-BFED-AAF89065A369}" type="sibTrans" cxnId="{C39B8601-14CD-45F7-8586-933EC291B2F5}">
      <dgm:prSet/>
      <dgm:spPr/>
      <dgm:t>
        <a:bodyPr/>
        <a:lstStyle/>
        <a:p>
          <a:endParaRPr lang="en-US"/>
        </a:p>
      </dgm:t>
    </dgm:pt>
    <dgm:pt modelId="{1DF64E47-35FD-43D9-B4F0-79502FE64E85}">
      <dgm:prSet/>
      <dgm:spPr/>
      <dgm:t>
        <a:bodyPr/>
        <a:lstStyle/>
        <a:p>
          <a:pPr>
            <a:lnSpc>
              <a:spcPct val="100000"/>
            </a:lnSpc>
            <a:defRPr b="1"/>
          </a:pPr>
          <a:r>
            <a:rPr lang="en-US"/>
            <a:t>Faster Innovation</a:t>
          </a:r>
        </a:p>
      </dgm:t>
    </dgm:pt>
    <dgm:pt modelId="{8795ED50-813B-43E7-B816-54A48A25A972}" type="parTrans" cxnId="{F8794501-AFD7-45AD-92A9-2D751D3FD9A4}">
      <dgm:prSet/>
      <dgm:spPr/>
      <dgm:t>
        <a:bodyPr/>
        <a:lstStyle/>
        <a:p>
          <a:endParaRPr lang="en-US"/>
        </a:p>
      </dgm:t>
    </dgm:pt>
    <dgm:pt modelId="{3E590C81-56F1-401B-9092-399DCB50B3C2}" type="sibTrans" cxnId="{F8794501-AFD7-45AD-92A9-2D751D3FD9A4}">
      <dgm:prSet/>
      <dgm:spPr/>
      <dgm:t>
        <a:bodyPr/>
        <a:lstStyle/>
        <a:p>
          <a:endParaRPr lang="en-US"/>
        </a:p>
      </dgm:t>
    </dgm:pt>
    <dgm:pt modelId="{920EC2C7-9C70-42E6-906D-9F6AA7DD6908}">
      <dgm:prSet/>
      <dgm:spPr/>
      <dgm:t>
        <a:bodyPr/>
        <a:lstStyle/>
        <a:p>
          <a:pPr>
            <a:lnSpc>
              <a:spcPct val="100000"/>
            </a:lnSpc>
          </a:pPr>
          <a:r>
            <a:rPr lang="en-US"/>
            <a:t>Developers can rapidly build and deploy features, accelerating time to market with serverless architectures.</a:t>
          </a:r>
        </a:p>
      </dgm:t>
    </dgm:pt>
    <dgm:pt modelId="{DA696219-E209-4E26-AE1C-8C70862B44C5}" type="parTrans" cxnId="{6266323F-3729-4ACD-9FFF-F8F0865EC25E}">
      <dgm:prSet/>
      <dgm:spPr/>
      <dgm:t>
        <a:bodyPr/>
        <a:lstStyle/>
        <a:p>
          <a:endParaRPr lang="en-US"/>
        </a:p>
      </dgm:t>
    </dgm:pt>
    <dgm:pt modelId="{7F803F14-1875-44E3-A3B3-4D0997BF042E}" type="sibTrans" cxnId="{6266323F-3729-4ACD-9FFF-F8F0865EC25E}">
      <dgm:prSet/>
      <dgm:spPr/>
      <dgm:t>
        <a:bodyPr/>
        <a:lstStyle/>
        <a:p>
          <a:endParaRPr lang="en-US"/>
        </a:p>
      </dgm:t>
    </dgm:pt>
    <dgm:pt modelId="{19C2C4C5-EC3A-4E28-A593-EE7B2A4ADC5D}" type="pres">
      <dgm:prSet presAssocID="{4E02914F-C144-4EB6-B73C-69D78AB9F566}" presName="Name0" presStyleCnt="0">
        <dgm:presLayoutVars>
          <dgm:dir/>
          <dgm:resizeHandles val="exact"/>
        </dgm:presLayoutVars>
      </dgm:prSet>
      <dgm:spPr/>
    </dgm:pt>
    <dgm:pt modelId="{970F41FA-42AD-434B-9541-FDCBBBC298AD}" type="pres">
      <dgm:prSet presAssocID="{2A57555B-3140-4080-BAEC-44928DDEC711}" presName="compNode" presStyleCnt="0"/>
      <dgm:spPr/>
    </dgm:pt>
    <dgm:pt modelId="{A626A6B1-CB9B-4987-9CE3-C35A2A404B91}" type="pres">
      <dgm:prSet presAssocID="{2A57555B-3140-4080-BAEC-44928DDEC711}" presName="pictRect" presStyleLbl="revTx" presStyleIdx="0" presStyleCnt="8">
        <dgm:presLayoutVars>
          <dgm:chMax val="0"/>
          <dgm:bulletEnabled/>
        </dgm:presLayoutVars>
      </dgm:prSet>
      <dgm:spPr/>
    </dgm:pt>
    <dgm:pt modelId="{B975D588-A308-4633-9CBE-CA03E82010E5}" type="pres">
      <dgm:prSet presAssocID="{2A57555B-3140-4080-BAEC-44928DDEC711}" presName="textRect" presStyleLbl="revTx" presStyleIdx="1" presStyleCnt="8">
        <dgm:presLayoutVars>
          <dgm:bulletEnabled/>
        </dgm:presLayoutVars>
      </dgm:prSet>
      <dgm:spPr/>
    </dgm:pt>
    <dgm:pt modelId="{FD34BB18-9A60-477D-9DE6-E48A8F4B2AE7}" type="pres">
      <dgm:prSet presAssocID="{ECE80685-EC67-4D96-B5C6-622CCF69E4CA}" presName="sibTrans" presStyleLbl="sibTrans2D1" presStyleIdx="0" presStyleCnt="0"/>
      <dgm:spPr/>
    </dgm:pt>
    <dgm:pt modelId="{661D0EF8-A4BA-476F-8B8D-A0B188DE183B}" type="pres">
      <dgm:prSet presAssocID="{94A208BC-1253-44BC-8D5D-9BB6CFFB72A9}" presName="compNode" presStyleCnt="0"/>
      <dgm:spPr/>
    </dgm:pt>
    <dgm:pt modelId="{5D96D72B-13C0-4CF4-89DB-BC9D640C2EB8}" type="pres">
      <dgm:prSet presAssocID="{94A208BC-1253-44BC-8D5D-9BB6CFFB72A9}" presName="pictRect" presStyleLbl="revTx" presStyleIdx="2" presStyleCnt="8">
        <dgm:presLayoutVars>
          <dgm:chMax val="0"/>
          <dgm:bulletEnabled/>
        </dgm:presLayoutVars>
      </dgm:prSet>
      <dgm:spPr/>
    </dgm:pt>
    <dgm:pt modelId="{8A05A3FA-B6A1-4C68-873D-57E6FCC7B5B5}" type="pres">
      <dgm:prSet presAssocID="{94A208BC-1253-44BC-8D5D-9BB6CFFB72A9}" presName="textRect" presStyleLbl="revTx" presStyleIdx="3" presStyleCnt="8">
        <dgm:presLayoutVars>
          <dgm:bulletEnabled/>
        </dgm:presLayoutVars>
      </dgm:prSet>
      <dgm:spPr/>
    </dgm:pt>
    <dgm:pt modelId="{8B4C3B0A-85C0-4DFB-B602-A1A6F3942EFD}" type="pres">
      <dgm:prSet presAssocID="{63B63BE7-9C0C-4346-B1C0-6CFFC82F385E}" presName="sibTrans" presStyleLbl="sibTrans2D1" presStyleIdx="0" presStyleCnt="0"/>
      <dgm:spPr/>
    </dgm:pt>
    <dgm:pt modelId="{C99F982A-F84D-4430-9CFC-69A62272F07D}" type="pres">
      <dgm:prSet presAssocID="{0070A60C-989F-4ED9-A596-2F76A6884DEF}" presName="compNode" presStyleCnt="0"/>
      <dgm:spPr/>
    </dgm:pt>
    <dgm:pt modelId="{9B6CB205-BFA8-4DD4-A5E8-D62770118A80}" type="pres">
      <dgm:prSet presAssocID="{0070A60C-989F-4ED9-A596-2F76A6884DEF}" presName="pictRect" presStyleLbl="revTx" presStyleIdx="4" presStyleCnt="8">
        <dgm:presLayoutVars>
          <dgm:chMax val="0"/>
          <dgm:bulletEnabled/>
        </dgm:presLayoutVars>
      </dgm:prSet>
      <dgm:spPr/>
    </dgm:pt>
    <dgm:pt modelId="{D5193EE4-BA0B-4D86-B458-706E6ABBFAB5}" type="pres">
      <dgm:prSet presAssocID="{0070A60C-989F-4ED9-A596-2F76A6884DEF}" presName="textRect" presStyleLbl="revTx" presStyleIdx="5" presStyleCnt="8">
        <dgm:presLayoutVars>
          <dgm:bulletEnabled/>
        </dgm:presLayoutVars>
      </dgm:prSet>
      <dgm:spPr/>
    </dgm:pt>
    <dgm:pt modelId="{5EF73673-5D9D-4900-AF45-FA2649683051}" type="pres">
      <dgm:prSet presAssocID="{808D5015-D774-4EDC-95E6-510F2E01AB5A}" presName="sibTrans" presStyleLbl="sibTrans2D1" presStyleIdx="0" presStyleCnt="0"/>
      <dgm:spPr/>
    </dgm:pt>
    <dgm:pt modelId="{4D5EBA3E-732D-4FDF-ACCD-181D6F0EDD34}" type="pres">
      <dgm:prSet presAssocID="{1DF64E47-35FD-43D9-B4F0-79502FE64E85}" presName="compNode" presStyleCnt="0"/>
      <dgm:spPr/>
    </dgm:pt>
    <dgm:pt modelId="{46C5CC69-620E-41C3-A097-A8F7A0965034}" type="pres">
      <dgm:prSet presAssocID="{1DF64E47-35FD-43D9-B4F0-79502FE64E85}" presName="pictRect" presStyleLbl="revTx" presStyleIdx="6" presStyleCnt="8">
        <dgm:presLayoutVars>
          <dgm:chMax val="0"/>
          <dgm:bulletEnabled/>
        </dgm:presLayoutVars>
      </dgm:prSet>
      <dgm:spPr/>
    </dgm:pt>
    <dgm:pt modelId="{7CB76F18-39B0-47AE-A5F8-98EF00569334}" type="pres">
      <dgm:prSet presAssocID="{1DF64E47-35FD-43D9-B4F0-79502FE64E85}" presName="textRect" presStyleLbl="revTx" presStyleIdx="7" presStyleCnt="8">
        <dgm:presLayoutVars>
          <dgm:bulletEnabled/>
        </dgm:presLayoutVars>
      </dgm:prSet>
      <dgm:spPr/>
    </dgm:pt>
  </dgm:ptLst>
  <dgm:cxnLst>
    <dgm:cxn modelId="{F8794501-AFD7-45AD-92A9-2D751D3FD9A4}" srcId="{4E02914F-C144-4EB6-B73C-69D78AB9F566}" destId="{1DF64E47-35FD-43D9-B4F0-79502FE64E85}" srcOrd="3" destOrd="0" parTransId="{8795ED50-813B-43E7-B816-54A48A25A972}" sibTransId="{3E590C81-56F1-401B-9092-399DCB50B3C2}"/>
    <dgm:cxn modelId="{C39B8601-14CD-45F7-8586-933EC291B2F5}" srcId="{0070A60C-989F-4ED9-A596-2F76A6884DEF}" destId="{267586AA-F86A-4497-AA52-00C0322A656F}" srcOrd="0" destOrd="0" parTransId="{7BE80D75-6415-46A7-BA1C-709E466F196E}" sibTransId="{5366508D-6987-41A8-BFED-AAF89065A369}"/>
    <dgm:cxn modelId="{E1B6C315-F38D-44C7-988C-09A74433392C}" type="presOf" srcId="{0070A60C-989F-4ED9-A596-2F76A6884DEF}" destId="{9B6CB205-BFA8-4DD4-A5E8-D62770118A80}" srcOrd="0" destOrd="0" presId="urn:microsoft.com/office/officeart/2024/3/layout/hArchList1"/>
    <dgm:cxn modelId="{AFD5DE2C-1FDA-4E8E-8B85-F75D8A6DFF47}" srcId="{2A57555B-3140-4080-BAEC-44928DDEC711}" destId="{F3F571B9-0250-4831-81EB-46B72F3ED3EB}" srcOrd="0" destOrd="0" parTransId="{92709F7D-8B8B-45FA-B3DA-136D084A9F0D}" sibTransId="{51B128DC-EE68-4FDC-8B50-0DAA164C9891}"/>
    <dgm:cxn modelId="{6266323F-3729-4ACD-9FFF-F8F0865EC25E}" srcId="{1DF64E47-35FD-43D9-B4F0-79502FE64E85}" destId="{920EC2C7-9C70-42E6-906D-9F6AA7DD6908}" srcOrd="0" destOrd="0" parTransId="{DA696219-E209-4E26-AE1C-8C70862B44C5}" sibTransId="{7F803F14-1875-44E3-A3B3-4D0997BF042E}"/>
    <dgm:cxn modelId="{10219170-BE57-457B-9B67-E7FCCE7389CD}" type="presOf" srcId="{842BDF5A-80AB-4B56-BD95-692589557139}" destId="{8A05A3FA-B6A1-4C68-873D-57E6FCC7B5B5}" srcOrd="0" destOrd="0" presId="urn:microsoft.com/office/officeart/2024/3/layout/hArchList1"/>
    <dgm:cxn modelId="{A5E26757-07E0-4314-BC15-D14D437FE9C4}" srcId="{4E02914F-C144-4EB6-B73C-69D78AB9F566}" destId="{0070A60C-989F-4ED9-A596-2F76A6884DEF}" srcOrd="2" destOrd="0" parTransId="{67C5E0DA-ED12-4DB6-9349-F56B7084667D}" sibTransId="{808D5015-D774-4EDC-95E6-510F2E01AB5A}"/>
    <dgm:cxn modelId="{1EC08758-4687-4DA4-B8EF-93EA51978EDD}" type="presOf" srcId="{94A208BC-1253-44BC-8D5D-9BB6CFFB72A9}" destId="{5D96D72B-13C0-4CF4-89DB-BC9D640C2EB8}" srcOrd="0" destOrd="0" presId="urn:microsoft.com/office/officeart/2024/3/layout/hArchList1"/>
    <dgm:cxn modelId="{A2D3DF59-392D-4654-8CE8-8E4BA9F42C87}" type="presOf" srcId="{4E02914F-C144-4EB6-B73C-69D78AB9F566}" destId="{19C2C4C5-EC3A-4E28-A593-EE7B2A4ADC5D}" srcOrd="0" destOrd="0" presId="urn:microsoft.com/office/officeart/2024/3/layout/hArchList1"/>
    <dgm:cxn modelId="{EDA3DB7B-A102-4A05-9402-46A9F160B4AD}" type="presOf" srcId="{920EC2C7-9C70-42E6-906D-9F6AA7DD6908}" destId="{7CB76F18-39B0-47AE-A5F8-98EF00569334}" srcOrd="0" destOrd="0" presId="urn:microsoft.com/office/officeart/2024/3/layout/hArchList1"/>
    <dgm:cxn modelId="{8C793591-FC15-4367-8B33-74ABC7261AF8}" type="presOf" srcId="{267586AA-F86A-4497-AA52-00C0322A656F}" destId="{D5193EE4-BA0B-4D86-B458-706E6ABBFAB5}" srcOrd="0" destOrd="0" presId="urn:microsoft.com/office/officeart/2024/3/layout/hArchList1"/>
    <dgm:cxn modelId="{A861C997-DB70-4691-941C-DC529FB67D08}" type="presOf" srcId="{1DF64E47-35FD-43D9-B4F0-79502FE64E85}" destId="{46C5CC69-620E-41C3-A097-A8F7A0965034}" srcOrd="0" destOrd="0" presId="urn:microsoft.com/office/officeart/2024/3/layout/hArchList1"/>
    <dgm:cxn modelId="{58C825A4-40E9-4B45-89D1-E3EC9EA8B96A}" type="presOf" srcId="{2A57555B-3140-4080-BAEC-44928DDEC711}" destId="{A626A6B1-CB9B-4987-9CE3-C35A2A404B91}" srcOrd="0" destOrd="0" presId="urn:microsoft.com/office/officeart/2024/3/layout/hArchList1"/>
    <dgm:cxn modelId="{C9B0F0B0-F2CD-4937-AD01-BC5E7B6C30CC}" type="presOf" srcId="{F3F571B9-0250-4831-81EB-46B72F3ED3EB}" destId="{B975D588-A308-4633-9CBE-CA03E82010E5}" srcOrd="0" destOrd="0" presId="urn:microsoft.com/office/officeart/2024/3/layout/hArchList1"/>
    <dgm:cxn modelId="{2168EAB3-6584-4A1C-A762-CE23BA052B21}" srcId="{4E02914F-C144-4EB6-B73C-69D78AB9F566}" destId="{2A57555B-3140-4080-BAEC-44928DDEC711}" srcOrd="0" destOrd="0" parTransId="{02C5F0D3-745A-47BB-BB78-59B66DD4578F}" sibTransId="{ECE80685-EC67-4D96-B5C6-622CCF69E4CA}"/>
    <dgm:cxn modelId="{EC9338BB-3D13-41B3-9CB5-07A5886108B7}" type="presOf" srcId="{ECE80685-EC67-4D96-B5C6-622CCF69E4CA}" destId="{FD34BB18-9A60-477D-9DE6-E48A8F4B2AE7}" srcOrd="0" destOrd="0" presId="urn:microsoft.com/office/officeart/2024/3/layout/hArchList1"/>
    <dgm:cxn modelId="{DC7BB1CA-BBB1-4E56-8318-575C147189F4}" srcId="{4E02914F-C144-4EB6-B73C-69D78AB9F566}" destId="{94A208BC-1253-44BC-8D5D-9BB6CFFB72A9}" srcOrd="1" destOrd="0" parTransId="{EDBEC109-8C21-485D-8E80-79338EE11399}" sibTransId="{63B63BE7-9C0C-4346-B1C0-6CFFC82F385E}"/>
    <dgm:cxn modelId="{3B563AD3-6B8E-45A3-8A09-C39468C2F019}" srcId="{94A208BC-1253-44BC-8D5D-9BB6CFFB72A9}" destId="{842BDF5A-80AB-4B56-BD95-692589557139}" srcOrd="0" destOrd="0" parTransId="{0F5769D6-7E82-47B3-B317-C884E67A1681}" sibTransId="{4CE75CB0-32D4-4BAF-9A1C-AD49BE48A136}"/>
    <dgm:cxn modelId="{C41238F3-3F89-45A7-9267-8B782FD37D08}" type="presOf" srcId="{808D5015-D774-4EDC-95E6-510F2E01AB5A}" destId="{5EF73673-5D9D-4900-AF45-FA2649683051}" srcOrd="0" destOrd="0" presId="urn:microsoft.com/office/officeart/2024/3/layout/hArchList1"/>
    <dgm:cxn modelId="{572195F8-13B6-4AEA-AC52-CE18D4577B4A}" type="presOf" srcId="{63B63BE7-9C0C-4346-B1C0-6CFFC82F385E}" destId="{8B4C3B0A-85C0-4DFB-B602-A1A6F3942EFD}" srcOrd="0" destOrd="0" presId="urn:microsoft.com/office/officeart/2024/3/layout/hArchList1"/>
    <dgm:cxn modelId="{DC38DE56-AD2B-45A6-B5D1-8EF65058901B}" type="presParOf" srcId="{19C2C4C5-EC3A-4E28-A593-EE7B2A4ADC5D}" destId="{970F41FA-42AD-434B-9541-FDCBBBC298AD}" srcOrd="0" destOrd="0" presId="urn:microsoft.com/office/officeart/2024/3/layout/hArchList1"/>
    <dgm:cxn modelId="{8F37D325-2713-4274-AD90-C144D89EEB6E}" type="presParOf" srcId="{970F41FA-42AD-434B-9541-FDCBBBC298AD}" destId="{A626A6B1-CB9B-4987-9CE3-C35A2A404B91}" srcOrd="0" destOrd="0" presId="urn:microsoft.com/office/officeart/2024/3/layout/hArchList1"/>
    <dgm:cxn modelId="{2A6DED36-1CD2-46D8-BFAC-2A30FFB7023B}" type="presParOf" srcId="{970F41FA-42AD-434B-9541-FDCBBBC298AD}" destId="{B975D588-A308-4633-9CBE-CA03E82010E5}" srcOrd="1" destOrd="0" presId="urn:microsoft.com/office/officeart/2024/3/layout/hArchList1"/>
    <dgm:cxn modelId="{DA71F0C6-C774-4E45-A7B5-5D10C7003E38}" type="presParOf" srcId="{19C2C4C5-EC3A-4E28-A593-EE7B2A4ADC5D}" destId="{FD34BB18-9A60-477D-9DE6-E48A8F4B2AE7}" srcOrd="1" destOrd="0" presId="urn:microsoft.com/office/officeart/2024/3/layout/hArchList1"/>
    <dgm:cxn modelId="{1F429CEB-46CB-4288-B8A5-E3A4178C716F}" type="presParOf" srcId="{19C2C4C5-EC3A-4E28-A593-EE7B2A4ADC5D}" destId="{661D0EF8-A4BA-476F-8B8D-A0B188DE183B}" srcOrd="2" destOrd="0" presId="urn:microsoft.com/office/officeart/2024/3/layout/hArchList1"/>
    <dgm:cxn modelId="{5B9BDE3A-3278-44B6-8923-1599699A1F2D}" type="presParOf" srcId="{661D0EF8-A4BA-476F-8B8D-A0B188DE183B}" destId="{5D96D72B-13C0-4CF4-89DB-BC9D640C2EB8}" srcOrd="0" destOrd="0" presId="urn:microsoft.com/office/officeart/2024/3/layout/hArchList1"/>
    <dgm:cxn modelId="{1CF8AB1A-AD92-4661-88B9-8EC348C29833}" type="presParOf" srcId="{661D0EF8-A4BA-476F-8B8D-A0B188DE183B}" destId="{8A05A3FA-B6A1-4C68-873D-57E6FCC7B5B5}" srcOrd="1" destOrd="0" presId="urn:microsoft.com/office/officeart/2024/3/layout/hArchList1"/>
    <dgm:cxn modelId="{93B0EB36-4DBE-4FDF-B69B-5BD50CCC8DF9}" type="presParOf" srcId="{19C2C4C5-EC3A-4E28-A593-EE7B2A4ADC5D}" destId="{8B4C3B0A-85C0-4DFB-B602-A1A6F3942EFD}" srcOrd="3" destOrd="0" presId="urn:microsoft.com/office/officeart/2024/3/layout/hArchList1"/>
    <dgm:cxn modelId="{FD3A2DC3-618E-461D-9E0D-191B399544EF}" type="presParOf" srcId="{19C2C4C5-EC3A-4E28-A593-EE7B2A4ADC5D}" destId="{C99F982A-F84D-4430-9CFC-69A62272F07D}" srcOrd="4" destOrd="0" presId="urn:microsoft.com/office/officeart/2024/3/layout/hArchList1"/>
    <dgm:cxn modelId="{F3ED8316-C145-4819-9F43-02B146155685}" type="presParOf" srcId="{C99F982A-F84D-4430-9CFC-69A62272F07D}" destId="{9B6CB205-BFA8-4DD4-A5E8-D62770118A80}" srcOrd="0" destOrd="0" presId="urn:microsoft.com/office/officeart/2024/3/layout/hArchList1"/>
    <dgm:cxn modelId="{1CB5FA0F-A4DD-4E19-82BB-EDDCDD4C8802}" type="presParOf" srcId="{C99F982A-F84D-4430-9CFC-69A62272F07D}" destId="{D5193EE4-BA0B-4D86-B458-706E6ABBFAB5}" srcOrd="1" destOrd="0" presId="urn:microsoft.com/office/officeart/2024/3/layout/hArchList1"/>
    <dgm:cxn modelId="{8F5D8F8D-DDF2-47BB-82D7-CCFCA22EE4A4}" type="presParOf" srcId="{19C2C4C5-EC3A-4E28-A593-EE7B2A4ADC5D}" destId="{5EF73673-5D9D-4900-AF45-FA2649683051}" srcOrd="5" destOrd="0" presId="urn:microsoft.com/office/officeart/2024/3/layout/hArchList1"/>
    <dgm:cxn modelId="{17232BFE-8ABC-4D25-A9BD-960211F899E9}" type="presParOf" srcId="{19C2C4C5-EC3A-4E28-A593-EE7B2A4ADC5D}" destId="{4D5EBA3E-732D-4FDF-ACCD-181D6F0EDD34}" srcOrd="6" destOrd="0" presId="urn:microsoft.com/office/officeart/2024/3/layout/hArchList1"/>
    <dgm:cxn modelId="{DB8156FD-D2F8-41C3-AB3C-19E11F589930}" type="presParOf" srcId="{4D5EBA3E-732D-4FDF-ACCD-181D6F0EDD34}" destId="{46C5CC69-620E-41C3-A097-A8F7A0965034}" srcOrd="0" destOrd="0" presId="urn:microsoft.com/office/officeart/2024/3/layout/hArchList1"/>
    <dgm:cxn modelId="{7B67F8DB-0C3D-4818-819A-A589E5D4E2D0}" type="presParOf" srcId="{4D5EBA3E-732D-4FDF-ACCD-181D6F0EDD34}" destId="{7CB76F18-39B0-47AE-A5F8-98EF00569334}"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705983-7FD0-40FE-BF1A-05AF3F6996F7}" type="doc">
      <dgm:prSet loTypeId="urn:microsoft.com/office/officeart/2024/3/layout/verticalVisualTextBlock1" loCatId="Picture" qsTypeId="urn:microsoft.com/office/officeart/2005/8/quickstyle/simple4" qsCatId="simple" csTypeId="urn:microsoft.com/office/officeart/2005/8/colors/accent0_3" csCatId="mainScheme" phldr="1"/>
      <dgm:spPr/>
      <dgm:t>
        <a:bodyPr/>
        <a:lstStyle/>
        <a:p>
          <a:endParaRPr lang="en-US"/>
        </a:p>
      </dgm:t>
    </dgm:pt>
    <dgm:pt modelId="{18C7ACD0-9095-4F1D-89DB-7B30E0B88748}">
      <dgm:prSet/>
      <dgm:spPr/>
      <dgm:t>
        <a:bodyPr/>
        <a:lstStyle/>
        <a:p>
          <a:pPr>
            <a:lnSpc>
              <a:spcPct val="100000"/>
            </a:lnSpc>
            <a:defRPr b="1"/>
          </a:pPr>
          <a:r>
            <a:rPr lang="en-US" dirty="0"/>
            <a:t>Discrete Single-Responsibility Functions</a:t>
          </a:r>
        </a:p>
      </dgm:t>
    </dgm:pt>
    <dgm:pt modelId="{0DF5B39D-5412-4727-AE66-2D4392A1C6B4}" type="parTrans" cxnId="{73A6150C-494B-4A58-8BC5-4CA21B53B1EF}">
      <dgm:prSet/>
      <dgm:spPr/>
      <dgm:t>
        <a:bodyPr/>
        <a:lstStyle/>
        <a:p>
          <a:endParaRPr lang="en-US"/>
        </a:p>
      </dgm:t>
    </dgm:pt>
    <dgm:pt modelId="{A82629A1-966F-435B-83D1-58A8F30B184B}" type="sibTrans" cxnId="{73A6150C-494B-4A58-8BC5-4CA21B53B1EF}">
      <dgm:prSet/>
      <dgm:spPr/>
      <dgm:t>
        <a:bodyPr/>
        <a:lstStyle/>
        <a:p>
          <a:pPr>
            <a:lnSpc>
              <a:spcPct val="100000"/>
            </a:lnSpc>
            <a:defRPr b="1"/>
          </a:pPr>
          <a:endParaRPr lang="en-US"/>
        </a:p>
      </dgm:t>
    </dgm:pt>
    <dgm:pt modelId="{18CE47A3-8BF0-485D-BB84-37E34954CB5E}">
      <dgm:prSet/>
      <dgm:spPr/>
      <dgm:t>
        <a:bodyPr/>
        <a:lstStyle/>
        <a:p>
          <a:pPr>
            <a:lnSpc>
              <a:spcPct val="100000"/>
            </a:lnSpc>
          </a:pPr>
          <a:r>
            <a:rPr lang="en-US" dirty="0"/>
            <a:t>Microservices built as single, independent functions enable clear modular division and responsibility separation.</a:t>
          </a:r>
        </a:p>
      </dgm:t>
    </dgm:pt>
    <dgm:pt modelId="{A9479522-4172-4C3E-B80E-20D25DE72AEF}" type="parTrans" cxnId="{D4FD8E98-AD6B-412F-9306-29389A1E833B}">
      <dgm:prSet/>
      <dgm:spPr/>
      <dgm:t>
        <a:bodyPr/>
        <a:lstStyle/>
        <a:p>
          <a:endParaRPr lang="en-US"/>
        </a:p>
      </dgm:t>
    </dgm:pt>
    <dgm:pt modelId="{F16A7C6E-3F5D-46AB-964D-B1D7BA996780}" type="sibTrans" cxnId="{D4FD8E98-AD6B-412F-9306-29389A1E833B}">
      <dgm:prSet/>
      <dgm:spPr/>
      <dgm:t>
        <a:bodyPr/>
        <a:lstStyle/>
        <a:p>
          <a:endParaRPr lang="en-US"/>
        </a:p>
      </dgm:t>
    </dgm:pt>
    <dgm:pt modelId="{9746B4F7-1E5C-4948-8FC9-7CDE5E2D3DC7}">
      <dgm:prSet/>
      <dgm:spPr/>
      <dgm:t>
        <a:bodyPr/>
        <a:lstStyle/>
        <a:p>
          <a:pPr>
            <a:lnSpc>
              <a:spcPct val="100000"/>
            </a:lnSpc>
            <a:defRPr b="1"/>
          </a:pPr>
          <a:r>
            <a:rPr lang="en-US"/>
            <a:t>Independent Scaling and Modularity</a:t>
          </a:r>
        </a:p>
      </dgm:t>
    </dgm:pt>
    <dgm:pt modelId="{5F2A82F1-B8BD-4B61-8E1E-A51F376D327C}" type="parTrans" cxnId="{DB494C9E-EE87-4C90-8912-D00E36ECA845}">
      <dgm:prSet/>
      <dgm:spPr/>
      <dgm:t>
        <a:bodyPr/>
        <a:lstStyle/>
        <a:p>
          <a:endParaRPr lang="en-US"/>
        </a:p>
      </dgm:t>
    </dgm:pt>
    <dgm:pt modelId="{8256E6DE-838C-468A-9893-6A8562A8BFA3}" type="sibTrans" cxnId="{DB494C9E-EE87-4C90-8912-D00E36ECA845}">
      <dgm:prSet/>
      <dgm:spPr/>
      <dgm:t>
        <a:bodyPr/>
        <a:lstStyle/>
        <a:p>
          <a:pPr>
            <a:lnSpc>
              <a:spcPct val="100000"/>
            </a:lnSpc>
            <a:defRPr b="1"/>
          </a:pPr>
          <a:endParaRPr lang="en-US"/>
        </a:p>
      </dgm:t>
    </dgm:pt>
    <dgm:pt modelId="{5001F585-AF06-41BC-BD58-9CD0DB7F4582}">
      <dgm:prSet/>
      <dgm:spPr/>
      <dgm:t>
        <a:bodyPr/>
        <a:lstStyle/>
        <a:p>
          <a:pPr>
            <a:lnSpc>
              <a:spcPct val="100000"/>
            </a:lnSpc>
          </a:pPr>
          <a:r>
            <a:rPr lang="en-US"/>
            <a:t>FaaS supports independent scaling of functions, similar to rooms in a building connected by API gateways.</a:t>
          </a:r>
        </a:p>
      </dgm:t>
    </dgm:pt>
    <dgm:pt modelId="{A6E8F80F-23B6-4D7D-BD99-67D168D0D179}" type="parTrans" cxnId="{06B65AC4-0B7A-48A4-82B1-74ED3922A427}">
      <dgm:prSet/>
      <dgm:spPr/>
      <dgm:t>
        <a:bodyPr/>
        <a:lstStyle/>
        <a:p>
          <a:endParaRPr lang="en-US"/>
        </a:p>
      </dgm:t>
    </dgm:pt>
    <dgm:pt modelId="{D32F73EF-D37A-46D4-8BC4-AC3416D03B64}" type="sibTrans" cxnId="{06B65AC4-0B7A-48A4-82B1-74ED3922A427}">
      <dgm:prSet/>
      <dgm:spPr/>
      <dgm:t>
        <a:bodyPr/>
        <a:lstStyle/>
        <a:p>
          <a:endParaRPr lang="en-US"/>
        </a:p>
      </dgm:t>
    </dgm:pt>
    <dgm:pt modelId="{7931F6D6-1E35-4765-863D-B5527D72E99C}">
      <dgm:prSet/>
      <dgm:spPr/>
      <dgm:t>
        <a:bodyPr/>
        <a:lstStyle/>
        <a:p>
          <a:pPr>
            <a:lnSpc>
              <a:spcPct val="100000"/>
            </a:lnSpc>
            <a:defRPr b="1"/>
          </a:pPr>
          <a:r>
            <a:rPr lang="en-US"/>
            <a:t>Mini-Monolith Anti-Pattern</a:t>
          </a:r>
        </a:p>
      </dgm:t>
    </dgm:pt>
    <dgm:pt modelId="{11D63CEF-45A4-4656-A49D-C2E8F57EF5F8}" type="parTrans" cxnId="{7E99F473-3D40-4EE2-9AFD-5CEA22F41022}">
      <dgm:prSet/>
      <dgm:spPr/>
      <dgm:t>
        <a:bodyPr/>
        <a:lstStyle/>
        <a:p>
          <a:endParaRPr lang="en-US"/>
        </a:p>
      </dgm:t>
    </dgm:pt>
    <dgm:pt modelId="{506C189D-540C-44DC-B076-8AFFF3D22108}" type="sibTrans" cxnId="{7E99F473-3D40-4EE2-9AFD-5CEA22F41022}">
      <dgm:prSet/>
      <dgm:spPr/>
      <dgm:t>
        <a:bodyPr/>
        <a:lstStyle/>
        <a:p>
          <a:endParaRPr lang="en-US"/>
        </a:p>
      </dgm:t>
    </dgm:pt>
    <dgm:pt modelId="{CF583BBA-6120-4CF8-940C-78002790553B}">
      <dgm:prSet/>
      <dgm:spPr/>
      <dgm:t>
        <a:bodyPr/>
        <a:lstStyle/>
        <a:p>
          <a:pPr>
            <a:lnSpc>
              <a:spcPct val="100000"/>
            </a:lnSpc>
          </a:pPr>
          <a:r>
            <a:rPr lang="en-US"/>
            <a:t>Avoid sharing excessive state or logic between functions to prevent the mini-monolith anti-pattern.</a:t>
          </a:r>
        </a:p>
      </dgm:t>
    </dgm:pt>
    <dgm:pt modelId="{DB7867E6-C3A4-413D-B8C3-CE50302CE77F}" type="parTrans" cxnId="{96145156-B3E4-44C6-8D46-FBEC05BADA9B}">
      <dgm:prSet/>
      <dgm:spPr/>
      <dgm:t>
        <a:bodyPr/>
        <a:lstStyle/>
        <a:p>
          <a:endParaRPr lang="en-US"/>
        </a:p>
      </dgm:t>
    </dgm:pt>
    <dgm:pt modelId="{83A58B7F-2157-47BD-9E99-123D9AFDAA8E}" type="sibTrans" cxnId="{96145156-B3E4-44C6-8D46-FBEC05BADA9B}">
      <dgm:prSet/>
      <dgm:spPr/>
      <dgm:t>
        <a:bodyPr/>
        <a:lstStyle/>
        <a:p>
          <a:endParaRPr lang="en-US"/>
        </a:p>
      </dgm:t>
    </dgm:pt>
    <dgm:pt modelId="{CA3879A9-7D75-4F48-9366-99F72B7953C5}" type="pres">
      <dgm:prSet presAssocID="{18705983-7FD0-40FE-BF1A-05AF3F6996F7}" presName="Root" presStyleCnt="0">
        <dgm:presLayoutVars>
          <dgm:dir/>
          <dgm:resizeHandles val="exact"/>
        </dgm:presLayoutVars>
      </dgm:prSet>
      <dgm:spPr/>
    </dgm:pt>
    <dgm:pt modelId="{B619A47B-9016-4298-AEF3-67FD811F1288}" type="pres">
      <dgm:prSet presAssocID="{18C7ACD0-9095-4F1D-89DB-7B30E0B88748}" presName="Composite" presStyleCnt="0"/>
      <dgm:spPr/>
    </dgm:pt>
    <dgm:pt modelId="{A07AEF6F-2767-402B-89B6-108DB619B644}" type="pres">
      <dgm:prSet presAssocID="{18C7ACD0-9095-4F1D-89DB-7B30E0B88748}"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5048" r="9949" b="-4"/>
          <a:stretch/>
        </a:blipFill>
      </dgm:spPr>
      <dgm:extLst>
        <a:ext uri="{E40237B7-FDA0-4F09-8148-C483321AD2D9}">
          <dgm14:cNvPr xmlns:dgm14="http://schemas.microsoft.com/office/drawing/2010/diagram" id="0" name="" descr="Wood Cube Block Construction on White Background"/>
        </a:ext>
      </dgm:extLst>
    </dgm:pt>
    <dgm:pt modelId="{C1F14F21-DAD1-4848-83FF-322191679A06}" type="pres">
      <dgm:prSet presAssocID="{18C7ACD0-9095-4F1D-89DB-7B30E0B88748}" presName="Subtitle" presStyleLbl="revTx" presStyleIdx="0" presStyleCnt="6">
        <dgm:presLayoutVars>
          <dgm:chMax val="0"/>
          <dgm:bulletEnabled/>
        </dgm:presLayoutVars>
      </dgm:prSet>
      <dgm:spPr/>
    </dgm:pt>
    <dgm:pt modelId="{F67BE236-4548-444C-8553-1637459AA14F}" type="pres">
      <dgm:prSet presAssocID="{18C7ACD0-9095-4F1D-89DB-7B30E0B88748}" presName="Description" presStyleLbl="revTx" presStyleIdx="1" presStyleCnt="6">
        <dgm:presLayoutVars>
          <dgm:bulletEnabled/>
        </dgm:presLayoutVars>
      </dgm:prSet>
      <dgm:spPr/>
    </dgm:pt>
    <dgm:pt modelId="{4E5E2EC5-603E-45EB-9DE7-49A81A8E5607}" type="pres">
      <dgm:prSet presAssocID="{A82629A1-966F-435B-83D1-58A8F30B184B}" presName="sibTrans" presStyleLbl="sibTrans2D1" presStyleIdx="0" presStyleCnt="0"/>
      <dgm:spPr/>
    </dgm:pt>
    <dgm:pt modelId="{6DFD0BF1-CCB1-43AB-9990-A9A4949DCCDE}" type="pres">
      <dgm:prSet presAssocID="{9746B4F7-1E5C-4948-8FC9-7CDE5E2D3DC7}" presName="Composite" presStyleCnt="0"/>
      <dgm:spPr/>
    </dgm:pt>
    <dgm:pt modelId="{FC620F30-AD0D-4DC1-BCCD-94449B7E7147}" type="pres">
      <dgm:prSet presAssocID="{9746B4F7-1E5C-4948-8FC9-7CDE5E2D3DC7}"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33249" r="3" b="4"/>
          <a:stretch/>
        </a:blipFill>
      </dgm:spPr>
      <dgm:extLst>
        <a:ext uri="{E40237B7-FDA0-4F09-8148-C483321AD2D9}">
          <dgm14:cNvPr xmlns:dgm14="http://schemas.microsoft.com/office/drawing/2010/diagram" id="0" name="" descr="Steps, Stairs, Success, Ladder, Achievement"/>
        </a:ext>
      </dgm:extLst>
    </dgm:pt>
    <dgm:pt modelId="{20CEC97B-933D-445C-9E25-65105EB97F6B}" type="pres">
      <dgm:prSet presAssocID="{9746B4F7-1E5C-4948-8FC9-7CDE5E2D3DC7}" presName="Subtitle" presStyleLbl="revTx" presStyleIdx="2" presStyleCnt="6">
        <dgm:presLayoutVars>
          <dgm:chMax val="0"/>
          <dgm:bulletEnabled/>
        </dgm:presLayoutVars>
      </dgm:prSet>
      <dgm:spPr/>
    </dgm:pt>
    <dgm:pt modelId="{2E59C60E-6FC2-4778-AC7F-365AF550DDCD}" type="pres">
      <dgm:prSet presAssocID="{9746B4F7-1E5C-4948-8FC9-7CDE5E2D3DC7}" presName="Description" presStyleLbl="revTx" presStyleIdx="3" presStyleCnt="6">
        <dgm:presLayoutVars>
          <dgm:bulletEnabled/>
        </dgm:presLayoutVars>
      </dgm:prSet>
      <dgm:spPr/>
    </dgm:pt>
    <dgm:pt modelId="{FBD0EF7B-1A02-46ED-A4AA-C1D5277EEAE7}" type="pres">
      <dgm:prSet presAssocID="{8256E6DE-838C-468A-9893-6A8562A8BFA3}" presName="sibTrans" presStyleLbl="sibTrans2D1" presStyleIdx="0" presStyleCnt="0"/>
      <dgm:spPr/>
    </dgm:pt>
    <dgm:pt modelId="{0D2FD6B3-C892-4366-9F70-A15F40C8CDE2}" type="pres">
      <dgm:prSet presAssocID="{7931F6D6-1E35-4765-863D-B5527D72E99C}" presName="Composite" presStyleCnt="0"/>
      <dgm:spPr/>
    </dgm:pt>
    <dgm:pt modelId="{97945C8B-A80F-435A-9F27-84FC9C2D3FC5}" type="pres">
      <dgm:prSet presAssocID="{7931F6D6-1E35-4765-863D-B5527D72E99C}"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4610" r="8394" b="6"/>
          <a:stretch/>
        </a:blipFill>
      </dgm:spPr>
      <dgm:extLst>
        <a:ext uri="{E40237B7-FDA0-4F09-8148-C483321AD2D9}">
          <dgm14:cNvPr xmlns:dgm14="http://schemas.microsoft.com/office/drawing/2010/diagram" id="0" name="" descr="Cubes connected with a red line"/>
        </a:ext>
      </dgm:extLst>
    </dgm:pt>
    <dgm:pt modelId="{1A065812-0C2E-4FBF-AFEA-1F6053B36502}" type="pres">
      <dgm:prSet presAssocID="{7931F6D6-1E35-4765-863D-B5527D72E99C}" presName="Subtitle" presStyleLbl="revTx" presStyleIdx="4" presStyleCnt="6">
        <dgm:presLayoutVars>
          <dgm:chMax val="0"/>
          <dgm:bulletEnabled/>
        </dgm:presLayoutVars>
      </dgm:prSet>
      <dgm:spPr/>
    </dgm:pt>
    <dgm:pt modelId="{AE80B6B2-03E1-43D5-A3FA-37EE2805B797}" type="pres">
      <dgm:prSet presAssocID="{7931F6D6-1E35-4765-863D-B5527D72E99C}" presName="Description" presStyleLbl="revTx" presStyleIdx="5" presStyleCnt="6">
        <dgm:presLayoutVars>
          <dgm:bulletEnabled/>
        </dgm:presLayoutVars>
      </dgm:prSet>
      <dgm:spPr/>
    </dgm:pt>
  </dgm:ptLst>
  <dgm:cxnLst>
    <dgm:cxn modelId="{73A6150C-494B-4A58-8BC5-4CA21B53B1EF}" srcId="{18705983-7FD0-40FE-BF1A-05AF3F6996F7}" destId="{18C7ACD0-9095-4F1D-89DB-7B30E0B88748}" srcOrd="0" destOrd="0" parTransId="{0DF5B39D-5412-4727-AE66-2D4392A1C6B4}" sibTransId="{A82629A1-966F-435B-83D1-58A8F30B184B}"/>
    <dgm:cxn modelId="{F5716969-9004-49B0-9422-FCE5FB2B9E81}" type="presOf" srcId="{7931F6D6-1E35-4765-863D-B5527D72E99C}" destId="{1A065812-0C2E-4FBF-AFEA-1F6053B36502}" srcOrd="0" destOrd="0" presId="urn:microsoft.com/office/officeart/2024/3/layout/verticalVisualTextBlock1"/>
    <dgm:cxn modelId="{87F29471-E1EB-4FB7-A29A-FCC02080211E}" type="presOf" srcId="{5001F585-AF06-41BC-BD58-9CD0DB7F4582}" destId="{2E59C60E-6FC2-4778-AC7F-365AF550DDCD}" srcOrd="0" destOrd="0" presId="urn:microsoft.com/office/officeart/2024/3/layout/verticalVisualTextBlock1"/>
    <dgm:cxn modelId="{7E99F473-3D40-4EE2-9AFD-5CEA22F41022}" srcId="{18705983-7FD0-40FE-BF1A-05AF3F6996F7}" destId="{7931F6D6-1E35-4765-863D-B5527D72E99C}" srcOrd="2" destOrd="0" parTransId="{11D63CEF-45A4-4656-A49D-C2E8F57EF5F8}" sibTransId="{506C189D-540C-44DC-B076-8AFFF3D22108}"/>
    <dgm:cxn modelId="{EEC3B375-1A71-45D1-B190-54AD602C3AD5}" type="presOf" srcId="{9746B4F7-1E5C-4948-8FC9-7CDE5E2D3DC7}" destId="{20CEC97B-933D-445C-9E25-65105EB97F6B}" srcOrd="0" destOrd="0" presId="urn:microsoft.com/office/officeart/2024/3/layout/verticalVisualTextBlock1"/>
    <dgm:cxn modelId="{96145156-B3E4-44C6-8D46-FBEC05BADA9B}" srcId="{7931F6D6-1E35-4765-863D-B5527D72E99C}" destId="{CF583BBA-6120-4CF8-940C-78002790553B}" srcOrd="0" destOrd="0" parTransId="{DB7867E6-C3A4-413D-B8C3-CE50302CE77F}" sibTransId="{83A58B7F-2157-47BD-9E99-123D9AFDAA8E}"/>
    <dgm:cxn modelId="{D4FD8E98-AD6B-412F-9306-29389A1E833B}" srcId="{18C7ACD0-9095-4F1D-89DB-7B30E0B88748}" destId="{18CE47A3-8BF0-485D-BB84-37E34954CB5E}" srcOrd="0" destOrd="0" parTransId="{A9479522-4172-4C3E-B80E-20D25DE72AEF}" sibTransId="{F16A7C6E-3F5D-46AB-964D-B1D7BA996780}"/>
    <dgm:cxn modelId="{DB494C9E-EE87-4C90-8912-D00E36ECA845}" srcId="{18705983-7FD0-40FE-BF1A-05AF3F6996F7}" destId="{9746B4F7-1E5C-4948-8FC9-7CDE5E2D3DC7}" srcOrd="1" destOrd="0" parTransId="{5F2A82F1-B8BD-4B61-8E1E-A51F376D327C}" sibTransId="{8256E6DE-838C-468A-9893-6A8562A8BFA3}"/>
    <dgm:cxn modelId="{FC1C06B7-7F2C-448B-A365-8F2AAF456BB5}" type="presOf" srcId="{18705983-7FD0-40FE-BF1A-05AF3F6996F7}" destId="{CA3879A9-7D75-4F48-9366-99F72B7953C5}" srcOrd="0" destOrd="0" presId="urn:microsoft.com/office/officeart/2024/3/layout/verticalVisualTextBlock1"/>
    <dgm:cxn modelId="{06B65AC4-0B7A-48A4-82B1-74ED3922A427}" srcId="{9746B4F7-1E5C-4948-8FC9-7CDE5E2D3DC7}" destId="{5001F585-AF06-41BC-BD58-9CD0DB7F4582}" srcOrd="0" destOrd="0" parTransId="{A6E8F80F-23B6-4D7D-BD99-67D168D0D179}" sibTransId="{D32F73EF-D37A-46D4-8BC4-AC3416D03B64}"/>
    <dgm:cxn modelId="{9754F8D1-1B57-4CD4-8348-514FEE953E96}" type="presOf" srcId="{18CE47A3-8BF0-485D-BB84-37E34954CB5E}" destId="{F67BE236-4548-444C-8553-1637459AA14F}" srcOrd="0" destOrd="0" presId="urn:microsoft.com/office/officeart/2024/3/layout/verticalVisualTextBlock1"/>
    <dgm:cxn modelId="{10C5B6DA-A2C3-4A61-BFE7-5DAA6AAAB440}" type="presOf" srcId="{CF583BBA-6120-4CF8-940C-78002790553B}" destId="{AE80B6B2-03E1-43D5-A3FA-37EE2805B797}" srcOrd="0" destOrd="0" presId="urn:microsoft.com/office/officeart/2024/3/layout/verticalVisualTextBlock1"/>
    <dgm:cxn modelId="{DD295CDF-E095-4107-9F3B-8B961B9BD639}" type="presOf" srcId="{18C7ACD0-9095-4F1D-89DB-7B30E0B88748}" destId="{C1F14F21-DAD1-4848-83FF-322191679A06}" srcOrd="0" destOrd="0" presId="urn:microsoft.com/office/officeart/2024/3/layout/verticalVisualTextBlock1"/>
    <dgm:cxn modelId="{045E1FE7-3C9F-4796-B1DA-7F341EFEF6E0}" type="presOf" srcId="{8256E6DE-838C-468A-9893-6A8562A8BFA3}" destId="{FBD0EF7B-1A02-46ED-A4AA-C1D5277EEAE7}" srcOrd="0" destOrd="0" presId="urn:microsoft.com/office/officeart/2024/3/layout/verticalVisualTextBlock1"/>
    <dgm:cxn modelId="{5982D2F5-AD85-4227-B48E-C2D5807C4941}" type="presOf" srcId="{A82629A1-966F-435B-83D1-58A8F30B184B}" destId="{4E5E2EC5-603E-45EB-9DE7-49A81A8E5607}" srcOrd="0" destOrd="0" presId="urn:microsoft.com/office/officeart/2024/3/layout/verticalVisualTextBlock1"/>
    <dgm:cxn modelId="{C0AE2B1F-C1E9-41E2-9D6C-D9D1F3CEF869}" type="presParOf" srcId="{CA3879A9-7D75-4F48-9366-99F72B7953C5}" destId="{B619A47B-9016-4298-AEF3-67FD811F1288}" srcOrd="0" destOrd="0" presId="urn:microsoft.com/office/officeart/2024/3/layout/verticalVisualTextBlock1"/>
    <dgm:cxn modelId="{8B6C8ED2-CB3F-48A7-8F1F-58999CE73F57}" type="presParOf" srcId="{B619A47B-9016-4298-AEF3-67FD811F1288}" destId="{A07AEF6F-2767-402B-89B6-108DB619B644}" srcOrd="0" destOrd="0" presId="urn:microsoft.com/office/officeart/2024/3/layout/verticalVisualTextBlock1"/>
    <dgm:cxn modelId="{5939DBA0-71B7-4B16-87A4-2CB81D5F76C1}" type="presParOf" srcId="{B619A47B-9016-4298-AEF3-67FD811F1288}" destId="{C1F14F21-DAD1-4848-83FF-322191679A06}" srcOrd="1" destOrd="0" presId="urn:microsoft.com/office/officeart/2024/3/layout/verticalVisualTextBlock1"/>
    <dgm:cxn modelId="{921817E0-71AB-4D86-BFFF-79F888E00F71}" type="presParOf" srcId="{B619A47B-9016-4298-AEF3-67FD811F1288}" destId="{F67BE236-4548-444C-8553-1637459AA14F}" srcOrd="2" destOrd="0" presId="urn:microsoft.com/office/officeart/2024/3/layout/verticalVisualTextBlock1"/>
    <dgm:cxn modelId="{345E0057-9037-4B75-9BCD-64D2B49D5DA5}" type="presParOf" srcId="{CA3879A9-7D75-4F48-9366-99F72B7953C5}" destId="{4E5E2EC5-603E-45EB-9DE7-49A81A8E5607}" srcOrd="1" destOrd="0" presId="urn:microsoft.com/office/officeart/2024/3/layout/verticalVisualTextBlock1"/>
    <dgm:cxn modelId="{6F0C7056-F231-4288-965E-BF12678A2338}" type="presParOf" srcId="{CA3879A9-7D75-4F48-9366-99F72B7953C5}" destId="{6DFD0BF1-CCB1-43AB-9990-A9A4949DCCDE}" srcOrd="2" destOrd="0" presId="urn:microsoft.com/office/officeart/2024/3/layout/verticalVisualTextBlock1"/>
    <dgm:cxn modelId="{20D4441B-FEC5-4282-9351-F415BA70846F}" type="presParOf" srcId="{6DFD0BF1-CCB1-43AB-9990-A9A4949DCCDE}" destId="{FC620F30-AD0D-4DC1-BCCD-94449B7E7147}" srcOrd="0" destOrd="0" presId="urn:microsoft.com/office/officeart/2024/3/layout/verticalVisualTextBlock1"/>
    <dgm:cxn modelId="{58EF13A2-0816-4FFE-8CA5-89BD6ECE63FB}" type="presParOf" srcId="{6DFD0BF1-CCB1-43AB-9990-A9A4949DCCDE}" destId="{20CEC97B-933D-445C-9E25-65105EB97F6B}" srcOrd="1" destOrd="0" presId="urn:microsoft.com/office/officeart/2024/3/layout/verticalVisualTextBlock1"/>
    <dgm:cxn modelId="{9EE6A077-8992-42C9-A4E4-23D0C79D16BA}" type="presParOf" srcId="{6DFD0BF1-CCB1-43AB-9990-A9A4949DCCDE}" destId="{2E59C60E-6FC2-4778-AC7F-365AF550DDCD}" srcOrd="2" destOrd="0" presId="urn:microsoft.com/office/officeart/2024/3/layout/verticalVisualTextBlock1"/>
    <dgm:cxn modelId="{FE2E8E1F-12FD-4D65-874C-FA54F16F5439}" type="presParOf" srcId="{CA3879A9-7D75-4F48-9366-99F72B7953C5}" destId="{FBD0EF7B-1A02-46ED-A4AA-C1D5277EEAE7}" srcOrd="3" destOrd="0" presId="urn:microsoft.com/office/officeart/2024/3/layout/verticalVisualTextBlock1"/>
    <dgm:cxn modelId="{2A79FA95-89E2-488F-8FCB-91AD924540BF}" type="presParOf" srcId="{CA3879A9-7D75-4F48-9366-99F72B7953C5}" destId="{0D2FD6B3-C892-4366-9F70-A15F40C8CDE2}" srcOrd="4" destOrd="0" presId="urn:microsoft.com/office/officeart/2024/3/layout/verticalVisualTextBlock1"/>
    <dgm:cxn modelId="{6FC193C6-7B0C-47F7-9D83-EF19D2873BB2}" type="presParOf" srcId="{0D2FD6B3-C892-4366-9F70-A15F40C8CDE2}" destId="{97945C8B-A80F-435A-9F27-84FC9C2D3FC5}" srcOrd="0" destOrd="0" presId="urn:microsoft.com/office/officeart/2024/3/layout/verticalVisualTextBlock1"/>
    <dgm:cxn modelId="{7DE0E275-A86D-4D9E-94E5-C2AE3E8CC6ED}" type="presParOf" srcId="{0D2FD6B3-C892-4366-9F70-A15F40C8CDE2}" destId="{1A065812-0C2E-4FBF-AFEA-1F6053B36502}" srcOrd="1" destOrd="0" presId="urn:microsoft.com/office/officeart/2024/3/layout/verticalVisualTextBlock1"/>
    <dgm:cxn modelId="{B907E362-6FBA-4F9B-AEED-0450DFBB24BC}" type="presParOf" srcId="{0D2FD6B3-C892-4366-9F70-A15F40C8CDE2}" destId="{AE80B6B2-03E1-43D5-A3FA-37EE2805B797}"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7D8E971-775F-423A-8ACB-13CAFE508D31}" type="doc">
      <dgm:prSet loTypeId="urn:microsoft.com/office/officeart/2024/3/layout/verticalVisualTextBlock1" loCatId="Picture" qsTypeId="urn:microsoft.com/office/officeart/2005/8/quickstyle/simple4" qsCatId="simple" csTypeId="urn:microsoft.com/office/officeart/2005/8/colors/accent0_3" csCatId="mainScheme" phldr="1"/>
      <dgm:spPr/>
      <dgm:t>
        <a:bodyPr/>
        <a:lstStyle/>
        <a:p>
          <a:endParaRPr lang="en-US"/>
        </a:p>
      </dgm:t>
    </dgm:pt>
    <dgm:pt modelId="{00643B2D-ED19-4938-9F09-F8D41CEE3185}">
      <dgm:prSet/>
      <dgm:spPr/>
      <dgm:t>
        <a:bodyPr/>
        <a:lstStyle/>
        <a:p>
          <a:pPr>
            <a:lnSpc>
              <a:spcPct val="100000"/>
            </a:lnSpc>
            <a:defRPr b="1"/>
          </a:pPr>
          <a:r>
            <a:rPr lang="en-US"/>
            <a:t>Serverless Orchestration Tools</a:t>
          </a:r>
        </a:p>
      </dgm:t>
    </dgm:pt>
    <dgm:pt modelId="{33389424-D470-4D09-82C9-2057D5BDA657}" type="parTrans" cxnId="{52972025-1642-4804-843D-0BE5994CB010}">
      <dgm:prSet/>
      <dgm:spPr/>
      <dgm:t>
        <a:bodyPr/>
        <a:lstStyle/>
        <a:p>
          <a:endParaRPr lang="en-US"/>
        </a:p>
      </dgm:t>
    </dgm:pt>
    <dgm:pt modelId="{92DA8960-04C3-467B-A40B-7777438DC33A}" type="sibTrans" cxnId="{52972025-1642-4804-843D-0BE5994CB010}">
      <dgm:prSet/>
      <dgm:spPr/>
      <dgm:t>
        <a:bodyPr/>
        <a:lstStyle/>
        <a:p>
          <a:pPr>
            <a:lnSpc>
              <a:spcPct val="100000"/>
            </a:lnSpc>
            <a:defRPr b="1"/>
          </a:pPr>
          <a:endParaRPr lang="en-US"/>
        </a:p>
      </dgm:t>
    </dgm:pt>
    <dgm:pt modelId="{9B7FD041-B5F8-48E0-8CFC-55CB5191012A}">
      <dgm:prSet/>
      <dgm:spPr/>
      <dgm:t>
        <a:bodyPr/>
        <a:lstStyle/>
        <a:p>
          <a:pPr>
            <a:lnSpc>
              <a:spcPct val="100000"/>
            </a:lnSpc>
          </a:pPr>
          <a:r>
            <a:rPr lang="en-US"/>
            <a:t>Tools like Step Functions and Durable Functions manage workflows, ideal for long-running and auditable processes.</a:t>
          </a:r>
        </a:p>
      </dgm:t>
    </dgm:pt>
    <dgm:pt modelId="{3CDBCA36-4290-41AE-AA28-9C08CA62097E}" type="parTrans" cxnId="{DAD065AF-62CE-4C96-B766-2EB32E34A005}">
      <dgm:prSet/>
      <dgm:spPr/>
      <dgm:t>
        <a:bodyPr/>
        <a:lstStyle/>
        <a:p>
          <a:endParaRPr lang="en-US"/>
        </a:p>
      </dgm:t>
    </dgm:pt>
    <dgm:pt modelId="{4DA184BA-7C4D-4687-A34D-67D3F65A5787}" type="sibTrans" cxnId="{DAD065AF-62CE-4C96-B766-2EB32E34A005}">
      <dgm:prSet/>
      <dgm:spPr/>
      <dgm:t>
        <a:bodyPr/>
        <a:lstStyle/>
        <a:p>
          <a:endParaRPr lang="en-US"/>
        </a:p>
      </dgm:t>
    </dgm:pt>
    <dgm:pt modelId="{AE440923-A632-444F-A91F-34C41B4C967B}">
      <dgm:prSet/>
      <dgm:spPr/>
      <dgm:t>
        <a:bodyPr/>
        <a:lstStyle/>
        <a:p>
          <a:pPr>
            <a:lnSpc>
              <a:spcPct val="100000"/>
            </a:lnSpc>
            <a:defRPr b="1"/>
          </a:pPr>
          <a:r>
            <a:rPr lang="en-US"/>
            <a:t>Control Tower Metaphor</a:t>
          </a:r>
        </a:p>
      </dgm:t>
    </dgm:pt>
    <dgm:pt modelId="{639A4360-5A1C-4823-9158-E6E307D124FC}" type="parTrans" cxnId="{6BE493FE-40B2-402E-8F4D-09E7C9B6F544}">
      <dgm:prSet/>
      <dgm:spPr/>
      <dgm:t>
        <a:bodyPr/>
        <a:lstStyle/>
        <a:p>
          <a:endParaRPr lang="en-US"/>
        </a:p>
      </dgm:t>
    </dgm:pt>
    <dgm:pt modelId="{45F09268-C6EF-405F-A598-F880E528E346}" type="sibTrans" cxnId="{6BE493FE-40B2-402E-8F4D-09E7C9B6F544}">
      <dgm:prSet/>
      <dgm:spPr/>
      <dgm:t>
        <a:bodyPr/>
        <a:lstStyle/>
        <a:p>
          <a:pPr>
            <a:lnSpc>
              <a:spcPct val="100000"/>
            </a:lnSpc>
            <a:defRPr b="1"/>
          </a:pPr>
          <a:endParaRPr lang="en-US"/>
        </a:p>
      </dgm:t>
    </dgm:pt>
    <dgm:pt modelId="{B32D2880-90EF-456F-B3D0-9048EF5C3970}">
      <dgm:prSet/>
      <dgm:spPr/>
      <dgm:t>
        <a:bodyPr/>
        <a:lstStyle/>
        <a:p>
          <a:pPr>
            <a:lnSpc>
              <a:spcPct val="100000"/>
            </a:lnSpc>
          </a:pPr>
          <a:r>
            <a:rPr lang="en-US"/>
            <a:t>The control tower metaphor illustrates central coordination and management of multiple subsystems via a master plan.</a:t>
          </a:r>
        </a:p>
      </dgm:t>
    </dgm:pt>
    <dgm:pt modelId="{3F47C553-5CFC-409E-A9F2-47C12DD4EEDD}" type="parTrans" cxnId="{1330F2DE-4471-45DB-908B-EA799E55EC43}">
      <dgm:prSet/>
      <dgm:spPr/>
      <dgm:t>
        <a:bodyPr/>
        <a:lstStyle/>
        <a:p>
          <a:endParaRPr lang="en-US"/>
        </a:p>
      </dgm:t>
    </dgm:pt>
    <dgm:pt modelId="{5A4FF834-389E-42C6-86D1-770C7DCAF307}" type="sibTrans" cxnId="{1330F2DE-4471-45DB-908B-EA799E55EC43}">
      <dgm:prSet/>
      <dgm:spPr/>
      <dgm:t>
        <a:bodyPr/>
        <a:lstStyle/>
        <a:p>
          <a:endParaRPr lang="en-US"/>
        </a:p>
      </dgm:t>
    </dgm:pt>
    <dgm:pt modelId="{74820A90-DCE4-4499-8E0B-02C1DEF4181D}">
      <dgm:prSet/>
      <dgm:spPr/>
      <dgm:t>
        <a:bodyPr/>
        <a:lstStyle/>
        <a:p>
          <a:pPr>
            <a:lnSpc>
              <a:spcPct val="100000"/>
            </a:lnSpc>
            <a:defRPr b="1"/>
          </a:pPr>
          <a:r>
            <a:rPr lang="en-US"/>
            <a:t>Avoiding Unnecessary Complexity</a:t>
          </a:r>
        </a:p>
      </dgm:t>
    </dgm:pt>
    <dgm:pt modelId="{D44D85A3-42D2-432A-88BA-0376FBAB7B6D}" type="parTrans" cxnId="{F2416835-D00A-4E19-8215-5133E19E1A57}">
      <dgm:prSet/>
      <dgm:spPr/>
      <dgm:t>
        <a:bodyPr/>
        <a:lstStyle/>
        <a:p>
          <a:endParaRPr lang="en-US"/>
        </a:p>
      </dgm:t>
    </dgm:pt>
    <dgm:pt modelId="{312FCC27-1843-41EF-BCE2-F4636E66C34B}" type="sibTrans" cxnId="{F2416835-D00A-4E19-8215-5133E19E1A57}">
      <dgm:prSet/>
      <dgm:spPr/>
      <dgm:t>
        <a:bodyPr/>
        <a:lstStyle/>
        <a:p>
          <a:endParaRPr lang="en-US"/>
        </a:p>
      </dgm:t>
    </dgm:pt>
    <dgm:pt modelId="{8465D7E9-EE56-4F46-9D4D-6EF1C88D2E5D}">
      <dgm:prSet/>
      <dgm:spPr/>
      <dgm:t>
        <a:bodyPr/>
        <a:lstStyle/>
        <a:p>
          <a:pPr>
            <a:lnSpc>
              <a:spcPct val="100000"/>
            </a:lnSpc>
          </a:pPr>
          <a:r>
            <a:rPr lang="en-US"/>
            <a:t>Orchestration should be avoided for simple tasks to prevent overhead and maintain clear system logic.</a:t>
          </a:r>
        </a:p>
      </dgm:t>
    </dgm:pt>
    <dgm:pt modelId="{CBDAD9D8-D7D3-4EF1-A652-A196EAA1FEFF}" type="parTrans" cxnId="{43835FBE-A0E9-4E00-8383-E7674852CFF8}">
      <dgm:prSet/>
      <dgm:spPr/>
      <dgm:t>
        <a:bodyPr/>
        <a:lstStyle/>
        <a:p>
          <a:endParaRPr lang="en-US"/>
        </a:p>
      </dgm:t>
    </dgm:pt>
    <dgm:pt modelId="{72EA26D4-FF05-484D-AE4D-CB350DD07351}" type="sibTrans" cxnId="{43835FBE-A0E9-4E00-8383-E7674852CFF8}">
      <dgm:prSet/>
      <dgm:spPr/>
      <dgm:t>
        <a:bodyPr/>
        <a:lstStyle/>
        <a:p>
          <a:endParaRPr lang="en-US"/>
        </a:p>
      </dgm:t>
    </dgm:pt>
    <dgm:pt modelId="{9AF0D472-5215-4C5A-8498-96FDA98047BB}" type="pres">
      <dgm:prSet presAssocID="{27D8E971-775F-423A-8ACB-13CAFE508D31}" presName="Root" presStyleCnt="0">
        <dgm:presLayoutVars>
          <dgm:dir/>
          <dgm:resizeHandles val="exact"/>
        </dgm:presLayoutVars>
      </dgm:prSet>
      <dgm:spPr/>
    </dgm:pt>
    <dgm:pt modelId="{1652E914-E67A-41A6-B5B9-4D1D5E982E4B}" type="pres">
      <dgm:prSet presAssocID="{00643B2D-ED19-4938-9F09-F8D41CEE3185}" presName="Composite" presStyleCnt="0"/>
      <dgm:spPr/>
    </dgm:pt>
    <dgm:pt modelId="{527F789A-42CB-4CEE-90BF-23172D5DD510}" type="pres">
      <dgm:prSet presAssocID="{00643B2D-ED19-4938-9F09-F8D41CEE3185}"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8824" r="21176"/>
          <a:stretch/>
        </a:blipFill>
      </dgm:spPr>
      <dgm:extLst>
        <a:ext uri="{E40237B7-FDA0-4F09-8148-C483321AD2D9}">
          <dgm14:cNvPr xmlns:dgm14="http://schemas.microsoft.com/office/drawing/2010/diagram" id="0" name="" descr="Cloud Computing"/>
        </a:ext>
      </dgm:extLst>
    </dgm:pt>
    <dgm:pt modelId="{7B29F4AE-10E0-4622-B298-66DA2DBD55BE}" type="pres">
      <dgm:prSet presAssocID="{00643B2D-ED19-4938-9F09-F8D41CEE3185}" presName="Subtitle" presStyleLbl="revTx" presStyleIdx="0" presStyleCnt="6">
        <dgm:presLayoutVars>
          <dgm:chMax val="0"/>
          <dgm:bulletEnabled/>
        </dgm:presLayoutVars>
      </dgm:prSet>
      <dgm:spPr/>
    </dgm:pt>
    <dgm:pt modelId="{48491BF6-028B-4FDA-8913-E412F14D4A66}" type="pres">
      <dgm:prSet presAssocID="{00643B2D-ED19-4938-9F09-F8D41CEE3185}" presName="Description" presStyleLbl="revTx" presStyleIdx="1" presStyleCnt="6">
        <dgm:presLayoutVars>
          <dgm:bulletEnabled/>
        </dgm:presLayoutVars>
      </dgm:prSet>
      <dgm:spPr/>
    </dgm:pt>
    <dgm:pt modelId="{6E9BE294-0D42-4602-84A2-174F7B941DD8}" type="pres">
      <dgm:prSet presAssocID="{92DA8960-04C3-467B-A40B-7777438DC33A}" presName="sibTrans" presStyleLbl="sibTrans2D1" presStyleIdx="0" presStyleCnt="0"/>
      <dgm:spPr/>
    </dgm:pt>
    <dgm:pt modelId="{FA7ECEC9-4ABD-4712-A191-AFEB145EF39B}" type="pres">
      <dgm:prSet presAssocID="{AE440923-A632-444F-A91F-34C41B4C967B}" presName="Composite" presStyleCnt="0"/>
      <dgm:spPr/>
    </dgm:pt>
    <dgm:pt modelId="{052A9985-C690-44F9-8E22-4C5DFAC46797}" type="pres">
      <dgm:prSet presAssocID="{AE440923-A632-444F-A91F-34C41B4C967B}"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3188" r="20065" b="4"/>
          <a:stretch/>
        </a:blipFill>
      </dgm:spPr>
      <dgm:extLst>
        <a:ext uri="{E40237B7-FDA0-4F09-8148-C483321AD2D9}">
          <dgm14:cNvPr xmlns:dgm14="http://schemas.microsoft.com/office/drawing/2010/diagram" id="0" name="" descr="Leipzig Airport"/>
        </a:ext>
      </dgm:extLst>
    </dgm:pt>
    <dgm:pt modelId="{B707F7A7-08CC-410C-A8FF-12D37AC87802}" type="pres">
      <dgm:prSet presAssocID="{AE440923-A632-444F-A91F-34C41B4C967B}" presName="Subtitle" presStyleLbl="revTx" presStyleIdx="2" presStyleCnt="6">
        <dgm:presLayoutVars>
          <dgm:chMax val="0"/>
          <dgm:bulletEnabled/>
        </dgm:presLayoutVars>
      </dgm:prSet>
      <dgm:spPr/>
    </dgm:pt>
    <dgm:pt modelId="{D66B5609-487F-4F84-9E6F-E72BD9A6E4DC}" type="pres">
      <dgm:prSet presAssocID="{AE440923-A632-444F-A91F-34C41B4C967B}" presName="Description" presStyleLbl="revTx" presStyleIdx="3" presStyleCnt="6">
        <dgm:presLayoutVars>
          <dgm:bulletEnabled/>
        </dgm:presLayoutVars>
      </dgm:prSet>
      <dgm:spPr/>
    </dgm:pt>
    <dgm:pt modelId="{456A351A-15EB-4C4A-A450-8941AD5857E1}" type="pres">
      <dgm:prSet presAssocID="{45F09268-C6EF-405F-A598-F880E528E346}" presName="sibTrans" presStyleLbl="sibTrans2D1" presStyleIdx="0" presStyleCnt="0"/>
      <dgm:spPr/>
    </dgm:pt>
    <dgm:pt modelId="{A36B8820-BFCE-4EDF-986E-AF4A7E2089FC}" type="pres">
      <dgm:prSet presAssocID="{74820A90-DCE4-4499-8E0B-02C1DEF4181D}" presName="Composite" presStyleCnt="0"/>
      <dgm:spPr/>
    </dgm:pt>
    <dgm:pt modelId="{EC36D55E-3837-4178-B2D8-A8A2460EC024}" type="pres">
      <dgm:prSet presAssocID="{74820A90-DCE4-4499-8E0B-02C1DEF4181D}"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9675" r="23578" b="4"/>
          <a:stretch/>
        </a:blipFill>
      </dgm:spPr>
      <dgm:extLst>
        <a:ext uri="{E40237B7-FDA0-4F09-8148-C483321AD2D9}">
          <dgm14:cNvPr xmlns:dgm14="http://schemas.microsoft.com/office/drawing/2010/diagram" id="0" name="" descr="Red Communication bubbles with copy space are connected each other with black arrows. This image shows the social media, and online communication between people."/>
        </a:ext>
      </dgm:extLst>
    </dgm:pt>
    <dgm:pt modelId="{25F5115D-7F57-43B6-B6B7-5ABDC080FDD5}" type="pres">
      <dgm:prSet presAssocID="{74820A90-DCE4-4499-8E0B-02C1DEF4181D}" presName="Subtitle" presStyleLbl="revTx" presStyleIdx="4" presStyleCnt="6">
        <dgm:presLayoutVars>
          <dgm:chMax val="0"/>
          <dgm:bulletEnabled/>
        </dgm:presLayoutVars>
      </dgm:prSet>
      <dgm:spPr/>
    </dgm:pt>
    <dgm:pt modelId="{3E982639-C24E-46E2-93EA-907753981488}" type="pres">
      <dgm:prSet presAssocID="{74820A90-DCE4-4499-8E0B-02C1DEF4181D}" presName="Description" presStyleLbl="revTx" presStyleIdx="5" presStyleCnt="6">
        <dgm:presLayoutVars>
          <dgm:bulletEnabled/>
        </dgm:presLayoutVars>
      </dgm:prSet>
      <dgm:spPr/>
    </dgm:pt>
  </dgm:ptLst>
  <dgm:cxnLst>
    <dgm:cxn modelId="{D35EEE19-0B1A-40A0-B287-CF9E9CDB58FB}" type="presOf" srcId="{9B7FD041-B5F8-48E0-8CFC-55CB5191012A}" destId="{48491BF6-028B-4FDA-8913-E412F14D4A66}" srcOrd="0" destOrd="0" presId="urn:microsoft.com/office/officeart/2024/3/layout/verticalVisualTextBlock1"/>
    <dgm:cxn modelId="{BDAD361C-C728-49DA-9925-8B3B6DF69C58}" type="presOf" srcId="{45F09268-C6EF-405F-A598-F880E528E346}" destId="{456A351A-15EB-4C4A-A450-8941AD5857E1}" srcOrd="0" destOrd="0" presId="urn:microsoft.com/office/officeart/2024/3/layout/verticalVisualTextBlock1"/>
    <dgm:cxn modelId="{52972025-1642-4804-843D-0BE5994CB010}" srcId="{27D8E971-775F-423A-8ACB-13CAFE508D31}" destId="{00643B2D-ED19-4938-9F09-F8D41CEE3185}" srcOrd="0" destOrd="0" parTransId="{33389424-D470-4D09-82C9-2057D5BDA657}" sibTransId="{92DA8960-04C3-467B-A40B-7777438DC33A}"/>
    <dgm:cxn modelId="{F2416835-D00A-4E19-8215-5133E19E1A57}" srcId="{27D8E971-775F-423A-8ACB-13CAFE508D31}" destId="{74820A90-DCE4-4499-8E0B-02C1DEF4181D}" srcOrd="2" destOrd="0" parTransId="{D44D85A3-42D2-432A-88BA-0376FBAB7B6D}" sibTransId="{312FCC27-1843-41EF-BCE2-F4636E66C34B}"/>
    <dgm:cxn modelId="{8D012D36-AC57-49BA-9FA7-DF31A18EDACC}" type="presOf" srcId="{AE440923-A632-444F-A91F-34C41B4C967B}" destId="{B707F7A7-08CC-410C-A8FF-12D37AC87802}" srcOrd="0" destOrd="0" presId="urn:microsoft.com/office/officeart/2024/3/layout/verticalVisualTextBlock1"/>
    <dgm:cxn modelId="{ED1E575C-C8BA-4836-826E-D3648D53DF6F}" type="presOf" srcId="{74820A90-DCE4-4499-8E0B-02C1DEF4181D}" destId="{25F5115D-7F57-43B6-B6B7-5ABDC080FDD5}" srcOrd="0" destOrd="0" presId="urn:microsoft.com/office/officeart/2024/3/layout/verticalVisualTextBlock1"/>
    <dgm:cxn modelId="{7A7E3C65-61DD-4EE1-9B4F-45BC474E0290}" type="presOf" srcId="{B32D2880-90EF-456F-B3D0-9048EF5C3970}" destId="{D66B5609-487F-4F84-9E6F-E72BD9A6E4DC}" srcOrd="0" destOrd="0" presId="urn:microsoft.com/office/officeart/2024/3/layout/verticalVisualTextBlock1"/>
    <dgm:cxn modelId="{6A1A6D56-F050-4BCE-8880-43AEC86F914F}" type="presOf" srcId="{8465D7E9-EE56-4F46-9D4D-6EF1C88D2E5D}" destId="{3E982639-C24E-46E2-93EA-907753981488}" srcOrd="0" destOrd="0" presId="urn:microsoft.com/office/officeart/2024/3/layout/verticalVisualTextBlock1"/>
    <dgm:cxn modelId="{DAD065AF-62CE-4C96-B766-2EB32E34A005}" srcId="{00643B2D-ED19-4938-9F09-F8D41CEE3185}" destId="{9B7FD041-B5F8-48E0-8CFC-55CB5191012A}" srcOrd="0" destOrd="0" parTransId="{3CDBCA36-4290-41AE-AA28-9C08CA62097E}" sibTransId="{4DA184BA-7C4D-4687-A34D-67D3F65A5787}"/>
    <dgm:cxn modelId="{05FBABB4-B112-49EE-8D9A-278CC6962EF0}" type="presOf" srcId="{92DA8960-04C3-467B-A40B-7777438DC33A}" destId="{6E9BE294-0D42-4602-84A2-174F7B941DD8}" srcOrd="0" destOrd="0" presId="urn:microsoft.com/office/officeart/2024/3/layout/verticalVisualTextBlock1"/>
    <dgm:cxn modelId="{43835FBE-A0E9-4E00-8383-E7674852CFF8}" srcId="{74820A90-DCE4-4499-8E0B-02C1DEF4181D}" destId="{8465D7E9-EE56-4F46-9D4D-6EF1C88D2E5D}" srcOrd="0" destOrd="0" parTransId="{CBDAD9D8-D7D3-4EF1-A652-A196EAA1FEFF}" sibTransId="{72EA26D4-FF05-484D-AE4D-CB350DD07351}"/>
    <dgm:cxn modelId="{211DD7DD-7808-4C7A-A74A-E5B2AEF7D213}" type="presOf" srcId="{00643B2D-ED19-4938-9F09-F8D41CEE3185}" destId="{7B29F4AE-10E0-4622-B298-66DA2DBD55BE}" srcOrd="0" destOrd="0" presId="urn:microsoft.com/office/officeart/2024/3/layout/verticalVisualTextBlock1"/>
    <dgm:cxn modelId="{1330F2DE-4471-45DB-908B-EA799E55EC43}" srcId="{AE440923-A632-444F-A91F-34C41B4C967B}" destId="{B32D2880-90EF-456F-B3D0-9048EF5C3970}" srcOrd="0" destOrd="0" parTransId="{3F47C553-5CFC-409E-A9F2-47C12DD4EEDD}" sibTransId="{5A4FF834-389E-42C6-86D1-770C7DCAF307}"/>
    <dgm:cxn modelId="{8D8994F9-3A7B-41D8-BF4E-789FA61327E3}" type="presOf" srcId="{27D8E971-775F-423A-8ACB-13CAFE508D31}" destId="{9AF0D472-5215-4C5A-8498-96FDA98047BB}" srcOrd="0" destOrd="0" presId="urn:microsoft.com/office/officeart/2024/3/layout/verticalVisualTextBlock1"/>
    <dgm:cxn modelId="{6BE493FE-40B2-402E-8F4D-09E7C9B6F544}" srcId="{27D8E971-775F-423A-8ACB-13CAFE508D31}" destId="{AE440923-A632-444F-A91F-34C41B4C967B}" srcOrd="1" destOrd="0" parTransId="{639A4360-5A1C-4823-9158-E6E307D124FC}" sibTransId="{45F09268-C6EF-405F-A598-F880E528E346}"/>
    <dgm:cxn modelId="{8A3243AA-3960-4091-A3E8-C2D80755D1D3}" type="presParOf" srcId="{9AF0D472-5215-4C5A-8498-96FDA98047BB}" destId="{1652E914-E67A-41A6-B5B9-4D1D5E982E4B}" srcOrd="0" destOrd="0" presId="urn:microsoft.com/office/officeart/2024/3/layout/verticalVisualTextBlock1"/>
    <dgm:cxn modelId="{D44E186B-8DC2-444B-A900-1A6F579CE50F}" type="presParOf" srcId="{1652E914-E67A-41A6-B5B9-4D1D5E982E4B}" destId="{527F789A-42CB-4CEE-90BF-23172D5DD510}" srcOrd="0" destOrd="0" presId="urn:microsoft.com/office/officeart/2024/3/layout/verticalVisualTextBlock1"/>
    <dgm:cxn modelId="{73BACB26-CC9C-486F-B3A0-31DB8827F829}" type="presParOf" srcId="{1652E914-E67A-41A6-B5B9-4D1D5E982E4B}" destId="{7B29F4AE-10E0-4622-B298-66DA2DBD55BE}" srcOrd="1" destOrd="0" presId="urn:microsoft.com/office/officeart/2024/3/layout/verticalVisualTextBlock1"/>
    <dgm:cxn modelId="{48D13F82-CD0B-48AD-9B6C-6B726A15E74F}" type="presParOf" srcId="{1652E914-E67A-41A6-B5B9-4D1D5E982E4B}" destId="{48491BF6-028B-4FDA-8913-E412F14D4A66}" srcOrd="2" destOrd="0" presId="urn:microsoft.com/office/officeart/2024/3/layout/verticalVisualTextBlock1"/>
    <dgm:cxn modelId="{9D72E706-B9DF-4691-91A3-39EADE8C99A8}" type="presParOf" srcId="{9AF0D472-5215-4C5A-8498-96FDA98047BB}" destId="{6E9BE294-0D42-4602-84A2-174F7B941DD8}" srcOrd="1" destOrd="0" presId="urn:microsoft.com/office/officeart/2024/3/layout/verticalVisualTextBlock1"/>
    <dgm:cxn modelId="{361D4A57-5070-4A13-BE96-DDED2DEDA0F1}" type="presParOf" srcId="{9AF0D472-5215-4C5A-8498-96FDA98047BB}" destId="{FA7ECEC9-4ABD-4712-A191-AFEB145EF39B}" srcOrd="2" destOrd="0" presId="urn:microsoft.com/office/officeart/2024/3/layout/verticalVisualTextBlock1"/>
    <dgm:cxn modelId="{BF624F87-A9F4-43B6-8387-2CAF2A18CC34}" type="presParOf" srcId="{FA7ECEC9-4ABD-4712-A191-AFEB145EF39B}" destId="{052A9985-C690-44F9-8E22-4C5DFAC46797}" srcOrd="0" destOrd="0" presId="urn:microsoft.com/office/officeart/2024/3/layout/verticalVisualTextBlock1"/>
    <dgm:cxn modelId="{CB5DE8EE-3B4E-4302-8237-6C925B7EB278}" type="presParOf" srcId="{FA7ECEC9-4ABD-4712-A191-AFEB145EF39B}" destId="{B707F7A7-08CC-410C-A8FF-12D37AC87802}" srcOrd="1" destOrd="0" presId="urn:microsoft.com/office/officeart/2024/3/layout/verticalVisualTextBlock1"/>
    <dgm:cxn modelId="{CA5BD203-9FCB-4F2D-8E13-DAC26A390189}" type="presParOf" srcId="{FA7ECEC9-4ABD-4712-A191-AFEB145EF39B}" destId="{D66B5609-487F-4F84-9E6F-E72BD9A6E4DC}" srcOrd="2" destOrd="0" presId="urn:microsoft.com/office/officeart/2024/3/layout/verticalVisualTextBlock1"/>
    <dgm:cxn modelId="{B48F11B6-88FB-4DBF-B531-4E149C480A5C}" type="presParOf" srcId="{9AF0D472-5215-4C5A-8498-96FDA98047BB}" destId="{456A351A-15EB-4C4A-A450-8941AD5857E1}" srcOrd="3" destOrd="0" presId="urn:microsoft.com/office/officeart/2024/3/layout/verticalVisualTextBlock1"/>
    <dgm:cxn modelId="{5CF279C8-910B-43F2-AE68-6683DFB0D28F}" type="presParOf" srcId="{9AF0D472-5215-4C5A-8498-96FDA98047BB}" destId="{A36B8820-BFCE-4EDF-986E-AF4A7E2089FC}" srcOrd="4" destOrd="0" presId="urn:microsoft.com/office/officeart/2024/3/layout/verticalVisualTextBlock1"/>
    <dgm:cxn modelId="{F0679840-1A99-4E74-B1D0-FE211358A332}" type="presParOf" srcId="{A36B8820-BFCE-4EDF-986E-AF4A7E2089FC}" destId="{EC36D55E-3837-4178-B2D8-A8A2460EC024}" srcOrd="0" destOrd="0" presId="urn:microsoft.com/office/officeart/2024/3/layout/verticalVisualTextBlock1"/>
    <dgm:cxn modelId="{5F4B6D6C-0EAB-4F8E-8299-677F22D0BA5A}" type="presParOf" srcId="{A36B8820-BFCE-4EDF-986E-AF4A7E2089FC}" destId="{25F5115D-7F57-43B6-B6B7-5ABDC080FDD5}" srcOrd="1" destOrd="0" presId="urn:microsoft.com/office/officeart/2024/3/layout/verticalVisualTextBlock1"/>
    <dgm:cxn modelId="{5C9C9F71-3700-4ACA-B954-840F2B6190A4}" type="presParOf" srcId="{A36B8820-BFCE-4EDF-986E-AF4A7E2089FC}" destId="{3E982639-C24E-46E2-93EA-907753981488}"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0E4C40F-1341-4A1A-A5C3-C82E7100539F}" type="doc">
      <dgm:prSet loTypeId="urn:microsoft.com/office/officeart/2024/3/layout/verticalVisualTextBlock1" loCatId="Picture" qsTypeId="urn:microsoft.com/office/officeart/2005/8/quickstyle/simple4" qsCatId="simple" csTypeId="urn:microsoft.com/office/officeart/2005/8/colors/accent0_3" csCatId="mainScheme" phldr="1"/>
      <dgm:spPr/>
      <dgm:t>
        <a:bodyPr/>
        <a:lstStyle/>
        <a:p>
          <a:endParaRPr lang="en-US"/>
        </a:p>
      </dgm:t>
    </dgm:pt>
    <dgm:pt modelId="{0210741B-4A6E-406B-882E-F8A1D7AB6761}">
      <dgm:prSet/>
      <dgm:spPr/>
      <dgm:t>
        <a:bodyPr/>
        <a:lstStyle/>
        <a:p>
          <a:pPr>
            <a:lnSpc>
              <a:spcPct val="100000"/>
            </a:lnSpc>
            <a:defRPr b="1"/>
          </a:pPr>
          <a:r>
            <a:rPr lang="en-US"/>
            <a:t>Blending Serverless and Legacy</a:t>
          </a:r>
        </a:p>
      </dgm:t>
    </dgm:pt>
    <dgm:pt modelId="{9D205807-1E77-4BBC-900E-A11CD0452078}" type="parTrans" cxnId="{FEA81B33-77E7-40EC-8790-CC004200F061}">
      <dgm:prSet/>
      <dgm:spPr/>
      <dgm:t>
        <a:bodyPr/>
        <a:lstStyle/>
        <a:p>
          <a:endParaRPr lang="en-US"/>
        </a:p>
      </dgm:t>
    </dgm:pt>
    <dgm:pt modelId="{ECB69847-DE26-4B09-B10D-2426BE394A99}" type="sibTrans" cxnId="{FEA81B33-77E7-40EC-8790-CC004200F061}">
      <dgm:prSet/>
      <dgm:spPr/>
      <dgm:t>
        <a:bodyPr/>
        <a:lstStyle/>
        <a:p>
          <a:pPr>
            <a:lnSpc>
              <a:spcPct val="100000"/>
            </a:lnSpc>
            <a:defRPr b="1"/>
          </a:pPr>
          <a:endParaRPr lang="en-US"/>
        </a:p>
      </dgm:t>
    </dgm:pt>
    <dgm:pt modelId="{8ABC8DEA-1550-4869-98C0-6B486EF27080}">
      <dgm:prSet/>
      <dgm:spPr/>
      <dgm:t>
        <a:bodyPr/>
        <a:lstStyle/>
        <a:p>
          <a:pPr>
            <a:lnSpc>
              <a:spcPct val="100000"/>
            </a:lnSpc>
          </a:pPr>
          <a:r>
            <a:rPr lang="en-US"/>
            <a:t>Hybrid architectures combine serverless functions with containers, VMs, and legacy systems to support flexible, mixed workloads efficiently.</a:t>
          </a:r>
        </a:p>
      </dgm:t>
    </dgm:pt>
    <dgm:pt modelId="{11254EB4-4FE0-46C2-9FCB-B562832BFFBC}" type="parTrans" cxnId="{0C3A4787-86D8-4CEB-8B8D-432B571AFAFB}">
      <dgm:prSet/>
      <dgm:spPr/>
      <dgm:t>
        <a:bodyPr/>
        <a:lstStyle/>
        <a:p>
          <a:endParaRPr lang="en-US"/>
        </a:p>
      </dgm:t>
    </dgm:pt>
    <dgm:pt modelId="{3DD3577D-0DC0-43AF-AEC1-B1E7BAF8DD01}" type="sibTrans" cxnId="{0C3A4787-86D8-4CEB-8B8D-432B571AFAFB}">
      <dgm:prSet/>
      <dgm:spPr/>
      <dgm:t>
        <a:bodyPr/>
        <a:lstStyle/>
        <a:p>
          <a:endParaRPr lang="en-US"/>
        </a:p>
      </dgm:t>
    </dgm:pt>
    <dgm:pt modelId="{C8001C8D-8315-425D-9C36-6C4C53078A92}">
      <dgm:prSet/>
      <dgm:spPr/>
      <dgm:t>
        <a:bodyPr/>
        <a:lstStyle/>
        <a:p>
          <a:pPr>
            <a:lnSpc>
              <a:spcPct val="100000"/>
            </a:lnSpc>
            <a:defRPr b="1"/>
          </a:pPr>
          <a:r>
            <a:rPr lang="en-US"/>
            <a:t>Workloads and Task Matching</a:t>
          </a:r>
        </a:p>
      </dgm:t>
    </dgm:pt>
    <dgm:pt modelId="{3C47117F-489E-4CE2-B3F8-3DCAF19D460D}" type="parTrans" cxnId="{6FEA8F63-9834-4413-ADCE-D6594B36CB5D}">
      <dgm:prSet/>
      <dgm:spPr/>
      <dgm:t>
        <a:bodyPr/>
        <a:lstStyle/>
        <a:p>
          <a:endParaRPr lang="en-US"/>
        </a:p>
      </dgm:t>
    </dgm:pt>
    <dgm:pt modelId="{F8097292-71A0-45DF-8A4D-4B2658EE87E7}" type="sibTrans" cxnId="{6FEA8F63-9834-4413-ADCE-D6594B36CB5D}">
      <dgm:prSet/>
      <dgm:spPr/>
      <dgm:t>
        <a:bodyPr/>
        <a:lstStyle/>
        <a:p>
          <a:pPr>
            <a:lnSpc>
              <a:spcPct val="100000"/>
            </a:lnSpc>
            <a:defRPr b="1"/>
          </a:pPr>
          <a:endParaRPr lang="en-US"/>
        </a:p>
      </dgm:t>
    </dgm:pt>
    <dgm:pt modelId="{AA8A4459-C877-47AB-95E5-E77F07B02585}">
      <dgm:prSet/>
      <dgm:spPr/>
      <dgm:t>
        <a:bodyPr/>
        <a:lstStyle/>
        <a:p>
          <a:pPr>
            <a:lnSpc>
              <a:spcPct val="100000"/>
            </a:lnSpc>
          </a:pPr>
          <a:r>
            <a:rPr lang="en-US"/>
            <a:t>Use serverless functions for bursty, stateless tasks and containers or VMs for long-running, stateful jobs within the same architecture.</a:t>
          </a:r>
        </a:p>
      </dgm:t>
    </dgm:pt>
    <dgm:pt modelId="{98D778AB-5520-450E-BBE2-4AF43D76F37A}" type="parTrans" cxnId="{E5EFDC6A-39E2-4F85-B883-6F9CFFA9536F}">
      <dgm:prSet/>
      <dgm:spPr/>
      <dgm:t>
        <a:bodyPr/>
        <a:lstStyle/>
        <a:p>
          <a:endParaRPr lang="en-US"/>
        </a:p>
      </dgm:t>
    </dgm:pt>
    <dgm:pt modelId="{7E8C6040-151A-4649-9ED4-1F579C0EF0EA}" type="sibTrans" cxnId="{E5EFDC6A-39E2-4F85-B883-6F9CFFA9536F}">
      <dgm:prSet/>
      <dgm:spPr/>
      <dgm:t>
        <a:bodyPr/>
        <a:lstStyle/>
        <a:p>
          <a:endParaRPr lang="en-US"/>
        </a:p>
      </dgm:t>
    </dgm:pt>
    <dgm:pt modelId="{1BCFA291-06D7-4CD8-A738-91475464300B}">
      <dgm:prSet/>
      <dgm:spPr/>
      <dgm:t>
        <a:bodyPr/>
        <a:lstStyle/>
        <a:p>
          <a:pPr>
            <a:lnSpc>
              <a:spcPct val="100000"/>
            </a:lnSpc>
            <a:defRPr b="1"/>
          </a:pPr>
          <a:r>
            <a:rPr lang="en-US"/>
            <a:t>Avoid Architectural Fragmentation</a:t>
          </a:r>
        </a:p>
      </dgm:t>
    </dgm:pt>
    <dgm:pt modelId="{67D6FD2B-8ED6-43E7-8AA1-FE1E5CEB543C}" type="parTrans" cxnId="{7AF9D2C2-A3BC-4ED5-BFE7-3AB8DE89D6AB}">
      <dgm:prSet/>
      <dgm:spPr/>
      <dgm:t>
        <a:bodyPr/>
        <a:lstStyle/>
        <a:p>
          <a:endParaRPr lang="en-US"/>
        </a:p>
      </dgm:t>
    </dgm:pt>
    <dgm:pt modelId="{1033B4B5-18B5-47FE-81F8-89A6789118EF}" type="sibTrans" cxnId="{7AF9D2C2-A3BC-4ED5-BFE7-3AB8DE89D6AB}">
      <dgm:prSet/>
      <dgm:spPr/>
      <dgm:t>
        <a:bodyPr/>
        <a:lstStyle/>
        <a:p>
          <a:endParaRPr lang="en-US"/>
        </a:p>
      </dgm:t>
    </dgm:pt>
    <dgm:pt modelId="{D193AC8C-A2E8-4B81-85AD-16B9D541C27E}">
      <dgm:prSet/>
      <dgm:spPr/>
      <dgm:t>
        <a:bodyPr/>
        <a:lstStyle/>
        <a:p>
          <a:pPr>
            <a:lnSpc>
              <a:spcPct val="100000"/>
            </a:lnSpc>
          </a:pPr>
          <a:r>
            <a:rPr lang="en-US"/>
            <a:t>Uncontrolled serverless adoption without proper integration can lead to fragmented, inefficient architectures. Strategic planning ensures cohesion.</a:t>
          </a:r>
        </a:p>
      </dgm:t>
    </dgm:pt>
    <dgm:pt modelId="{11C54BBA-DA9D-4ADA-9590-163333DE00CE}" type="parTrans" cxnId="{4827AC66-0DFB-45B6-BD93-BFD016579A70}">
      <dgm:prSet/>
      <dgm:spPr/>
      <dgm:t>
        <a:bodyPr/>
        <a:lstStyle/>
        <a:p>
          <a:endParaRPr lang="en-US"/>
        </a:p>
      </dgm:t>
    </dgm:pt>
    <dgm:pt modelId="{032C14A2-FB7E-44CA-B40C-A98F797AC592}" type="sibTrans" cxnId="{4827AC66-0DFB-45B6-BD93-BFD016579A70}">
      <dgm:prSet/>
      <dgm:spPr/>
      <dgm:t>
        <a:bodyPr/>
        <a:lstStyle/>
        <a:p>
          <a:endParaRPr lang="en-US"/>
        </a:p>
      </dgm:t>
    </dgm:pt>
    <dgm:pt modelId="{5A73A074-6EC8-49DB-BE20-2121EF1AF58F}" type="pres">
      <dgm:prSet presAssocID="{50E4C40F-1341-4A1A-A5C3-C82E7100539F}" presName="Root" presStyleCnt="0">
        <dgm:presLayoutVars>
          <dgm:dir/>
          <dgm:resizeHandles val="exact"/>
        </dgm:presLayoutVars>
      </dgm:prSet>
      <dgm:spPr/>
    </dgm:pt>
    <dgm:pt modelId="{8FE846A4-FA56-445A-B5B5-907874ABC74F}" type="pres">
      <dgm:prSet presAssocID="{0210741B-4A6E-406B-882E-F8A1D7AB6761}" presName="Composite" presStyleCnt="0"/>
      <dgm:spPr/>
    </dgm:pt>
    <dgm:pt modelId="{F08120ED-2BAA-44A0-920F-A44F2A57E5C0}" type="pres">
      <dgm:prSet presAssocID="{0210741B-4A6E-406B-882E-F8A1D7AB6761}"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5943" r="17309" b="4"/>
          <a:stretch/>
        </a:blipFill>
      </dgm:spPr>
      <dgm:extLst>
        <a:ext uri="{E40237B7-FDA0-4F09-8148-C483321AD2D9}">
          <dgm14:cNvPr xmlns:dgm14="http://schemas.microsoft.com/office/drawing/2010/diagram" id="0" name="" descr="Office building construction site in Seville, Spain."/>
        </a:ext>
      </dgm:extLst>
    </dgm:pt>
    <dgm:pt modelId="{CE76EE14-3035-47B0-A8DD-D751A8CA8A69}" type="pres">
      <dgm:prSet presAssocID="{0210741B-4A6E-406B-882E-F8A1D7AB6761}" presName="Subtitle" presStyleLbl="revTx" presStyleIdx="0" presStyleCnt="6">
        <dgm:presLayoutVars>
          <dgm:chMax val="0"/>
          <dgm:bulletEnabled/>
        </dgm:presLayoutVars>
      </dgm:prSet>
      <dgm:spPr/>
    </dgm:pt>
    <dgm:pt modelId="{0A11CA2B-6CFE-4776-B65E-BDCCB25F90D6}" type="pres">
      <dgm:prSet presAssocID="{0210741B-4A6E-406B-882E-F8A1D7AB6761}" presName="Description" presStyleLbl="revTx" presStyleIdx="1" presStyleCnt="6">
        <dgm:presLayoutVars>
          <dgm:bulletEnabled/>
        </dgm:presLayoutVars>
      </dgm:prSet>
      <dgm:spPr/>
    </dgm:pt>
    <dgm:pt modelId="{74AD679D-AD91-4003-A64C-D8C3295991DA}" type="pres">
      <dgm:prSet presAssocID="{ECB69847-DE26-4B09-B10D-2426BE394A99}" presName="sibTrans" presStyleLbl="sibTrans2D1" presStyleIdx="0" presStyleCnt="0"/>
      <dgm:spPr/>
    </dgm:pt>
    <dgm:pt modelId="{B28DB58F-72CA-4125-8038-539E75FECADE}" type="pres">
      <dgm:prSet presAssocID="{C8001C8D-8315-425D-9C36-6C4C53078A92}" presName="Composite" presStyleCnt="0"/>
      <dgm:spPr/>
    </dgm:pt>
    <dgm:pt modelId="{0F548930-FA0F-459D-ADA6-544FFEE02966}" type="pres">
      <dgm:prSet presAssocID="{C8001C8D-8315-425D-9C36-6C4C53078A92}"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3154" r="11843" b="-4"/>
          <a:stretch/>
        </a:blipFill>
      </dgm:spPr>
      <dgm:extLst>
        <a:ext uri="{E40237B7-FDA0-4F09-8148-C483321AD2D9}">
          <dgm14:cNvPr xmlns:dgm14="http://schemas.microsoft.com/office/drawing/2010/diagram" id="0" name="" descr="Desktop computers connected in a network.See all my"/>
        </a:ext>
      </dgm:extLst>
    </dgm:pt>
    <dgm:pt modelId="{8C590A1A-5886-4DDD-95B7-86A297FE2E06}" type="pres">
      <dgm:prSet presAssocID="{C8001C8D-8315-425D-9C36-6C4C53078A92}" presName="Subtitle" presStyleLbl="revTx" presStyleIdx="2" presStyleCnt="6">
        <dgm:presLayoutVars>
          <dgm:chMax val="0"/>
          <dgm:bulletEnabled/>
        </dgm:presLayoutVars>
      </dgm:prSet>
      <dgm:spPr/>
    </dgm:pt>
    <dgm:pt modelId="{67006A8A-D9F9-4106-BF2D-44254B0B2CE2}" type="pres">
      <dgm:prSet presAssocID="{C8001C8D-8315-425D-9C36-6C4C53078A92}" presName="Description" presStyleLbl="revTx" presStyleIdx="3" presStyleCnt="6">
        <dgm:presLayoutVars>
          <dgm:bulletEnabled/>
        </dgm:presLayoutVars>
      </dgm:prSet>
      <dgm:spPr/>
    </dgm:pt>
    <dgm:pt modelId="{A4AF9428-CB0C-4FFC-8461-09E8CFF0DA9E}" type="pres">
      <dgm:prSet presAssocID="{F8097292-71A0-45DF-8A4D-4B2658EE87E7}" presName="sibTrans" presStyleLbl="sibTrans2D1" presStyleIdx="0" presStyleCnt="0"/>
      <dgm:spPr/>
    </dgm:pt>
    <dgm:pt modelId="{F98E5BA1-9F6F-4089-BD2C-11A8B7A703D3}" type="pres">
      <dgm:prSet presAssocID="{1BCFA291-06D7-4CD8-A738-91475464300B}" presName="Composite" presStyleCnt="0"/>
      <dgm:spPr/>
    </dgm:pt>
    <dgm:pt modelId="{BB62F62A-1ED4-4430-AA4D-50CF1AA5049F}" type="pres">
      <dgm:prSet presAssocID="{1BCFA291-06D7-4CD8-A738-91475464300B}"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0385" r="14613" b="-4"/>
          <a:stretch/>
        </a:blipFill>
      </dgm:spPr>
      <dgm:extLst>
        <a:ext uri="{E40237B7-FDA0-4F09-8148-C483321AD2D9}">
          <dgm14:cNvPr xmlns:dgm14="http://schemas.microsoft.com/office/drawing/2010/diagram" id="0" name="" descr="abstract box labyrinth background"/>
        </a:ext>
      </dgm:extLst>
    </dgm:pt>
    <dgm:pt modelId="{482FE523-CC4F-4D10-8FDD-E9E0B1168272}" type="pres">
      <dgm:prSet presAssocID="{1BCFA291-06D7-4CD8-A738-91475464300B}" presName="Subtitle" presStyleLbl="revTx" presStyleIdx="4" presStyleCnt="6">
        <dgm:presLayoutVars>
          <dgm:chMax val="0"/>
          <dgm:bulletEnabled/>
        </dgm:presLayoutVars>
      </dgm:prSet>
      <dgm:spPr/>
    </dgm:pt>
    <dgm:pt modelId="{AC8CDFDA-B5CD-4ECF-B2C5-91AF977869D2}" type="pres">
      <dgm:prSet presAssocID="{1BCFA291-06D7-4CD8-A738-91475464300B}" presName="Description" presStyleLbl="revTx" presStyleIdx="5" presStyleCnt="6">
        <dgm:presLayoutVars>
          <dgm:bulletEnabled/>
        </dgm:presLayoutVars>
      </dgm:prSet>
      <dgm:spPr/>
    </dgm:pt>
  </dgm:ptLst>
  <dgm:cxnLst>
    <dgm:cxn modelId="{C801DB25-D61B-4067-BE70-2E9DF49A8CB1}" type="presOf" srcId="{1BCFA291-06D7-4CD8-A738-91475464300B}" destId="{482FE523-CC4F-4D10-8FDD-E9E0B1168272}" srcOrd="0" destOrd="0" presId="urn:microsoft.com/office/officeart/2024/3/layout/verticalVisualTextBlock1"/>
    <dgm:cxn modelId="{FEA81B33-77E7-40EC-8790-CC004200F061}" srcId="{50E4C40F-1341-4A1A-A5C3-C82E7100539F}" destId="{0210741B-4A6E-406B-882E-F8A1D7AB6761}" srcOrd="0" destOrd="0" parTransId="{9D205807-1E77-4BBC-900E-A11CD0452078}" sibTransId="{ECB69847-DE26-4B09-B10D-2426BE394A99}"/>
    <dgm:cxn modelId="{1C1CFD38-BA16-4CD5-8B50-E9BA88C014D2}" type="presOf" srcId="{ECB69847-DE26-4B09-B10D-2426BE394A99}" destId="{74AD679D-AD91-4003-A64C-D8C3295991DA}" srcOrd="0" destOrd="0" presId="urn:microsoft.com/office/officeart/2024/3/layout/verticalVisualTextBlock1"/>
    <dgm:cxn modelId="{19C36B63-FB30-421E-A63D-F57CA4AF347E}" type="presOf" srcId="{C8001C8D-8315-425D-9C36-6C4C53078A92}" destId="{8C590A1A-5886-4DDD-95B7-86A297FE2E06}" srcOrd="0" destOrd="0" presId="urn:microsoft.com/office/officeart/2024/3/layout/verticalVisualTextBlock1"/>
    <dgm:cxn modelId="{6FEA8F63-9834-4413-ADCE-D6594B36CB5D}" srcId="{50E4C40F-1341-4A1A-A5C3-C82E7100539F}" destId="{C8001C8D-8315-425D-9C36-6C4C53078A92}" srcOrd="1" destOrd="0" parTransId="{3C47117F-489E-4CE2-B3F8-3DCAF19D460D}" sibTransId="{F8097292-71A0-45DF-8A4D-4B2658EE87E7}"/>
    <dgm:cxn modelId="{4827AC66-0DFB-45B6-BD93-BFD016579A70}" srcId="{1BCFA291-06D7-4CD8-A738-91475464300B}" destId="{D193AC8C-A2E8-4B81-85AD-16B9D541C27E}" srcOrd="0" destOrd="0" parTransId="{11C54BBA-DA9D-4ADA-9590-163333DE00CE}" sibTransId="{032C14A2-FB7E-44CA-B40C-A98F797AC592}"/>
    <dgm:cxn modelId="{E5EFDC6A-39E2-4F85-B883-6F9CFFA9536F}" srcId="{C8001C8D-8315-425D-9C36-6C4C53078A92}" destId="{AA8A4459-C877-47AB-95E5-E77F07B02585}" srcOrd="0" destOrd="0" parTransId="{98D778AB-5520-450E-BBE2-4AF43D76F37A}" sibTransId="{7E8C6040-151A-4649-9ED4-1F579C0EF0EA}"/>
    <dgm:cxn modelId="{49C2A54B-455A-482F-AB2E-93ACD068672D}" type="presOf" srcId="{50E4C40F-1341-4A1A-A5C3-C82E7100539F}" destId="{5A73A074-6EC8-49DB-BE20-2121EF1AF58F}" srcOrd="0" destOrd="0" presId="urn:microsoft.com/office/officeart/2024/3/layout/verticalVisualTextBlock1"/>
    <dgm:cxn modelId="{6FE56952-D384-4170-BA1B-11DCE985E723}" type="presOf" srcId="{8ABC8DEA-1550-4869-98C0-6B486EF27080}" destId="{0A11CA2B-6CFE-4776-B65E-BDCCB25F90D6}" srcOrd="0" destOrd="0" presId="urn:microsoft.com/office/officeart/2024/3/layout/verticalVisualTextBlock1"/>
    <dgm:cxn modelId="{47A01576-39BF-4E96-9D36-472E0AB741A9}" type="presOf" srcId="{D193AC8C-A2E8-4B81-85AD-16B9D541C27E}" destId="{AC8CDFDA-B5CD-4ECF-B2C5-91AF977869D2}" srcOrd="0" destOrd="0" presId="urn:microsoft.com/office/officeart/2024/3/layout/verticalVisualTextBlock1"/>
    <dgm:cxn modelId="{0C3A4787-86D8-4CEB-8B8D-432B571AFAFB}" srcId="{0210741B-4A6E-406B-882E-F8A1D7AB6761}" destId="{8ABC8DEA-1550-4869-98C0-6B486EF27080}" srcOrd="0" destOrd="0" parTransId="{11254EB4-4FE0-46C2-9FCB-B562832BFFBC}" sibTransId="{3DD3577D-0DC0-43AF-AEC1-B1E7BAF8DD01}"/>
    <dgm:cxn modelId="{63587EA7-2092-413B-B857-B1D1DBA00318}" type="presOf" srcId="{AA8A4459-C877-47AB-95E5-E77F07B02585}" destId="{67006A8A-D9F9-4106-BF2D-44254B0B2CE2}" srcOrd="0" destOrd="0" presId="urn:microsoft.com/office/officeart/2024/3/layout/verticalVisualTextBlock1"/>
    <dgm:cxn modelId="{496C34AE-E512-4130-BB5A-6A5B87FF4119}" type="presOf" srcId="{0210741B-4A6E-406B-882E-F8A1D7AB6761}" destId="{CE76EE14-3035-47B0-A8DD-D751A8CA8A69}" srcOrd="0" destOrd="0" presId="urn:microsoft.com/office/officeart/2024/3/layout/verticalVisualTextBlock1"/>
    <dgm:cxn modelId="{F2017BB2-241E-48EF-AE23-0D19EBEE73E3}" type="presOf" srcId="{F8097292-71A0-45DF-8A4D-4B2658EE87E7}" destId="{A4AF9428-CB0C-4FFC-8461-09E8CFF0DA9E}" srcOrd="0" destOrd="0" presId="urn:microsoft.com/office/officeart/2024/3/layout/verticalVisualTextBlock1"/>
    <dgm:cxn modelId="{7AF9D2C2-A3BC-4ED5-BFE7-3AB8DE89D6AB}" srcId="{50E4C40F-1341-4A1A-A5C3-C82E7100539F}" destId="{1BCFA291-06D7-4CD8-A738-91475464300B}" srcOrd="2" destOrd="0" parTransId="{67D6FD2B-8ED6-43E7-8AA1-FE1E5CEB543C}" sibTransId="{1033B4B5-18B5-47FE-81F8-89A6789118EF}"/>
    <dgm:cxn modelId="{D34AB06B-334E-4575-BB62-62F5374D22FE}" type="presParOf" srcId="{5A73A074-6EC8-49DB-BE20-2121EF1AF58F}" destId="{8FE846A4-FA56-445A-B5B5-907874ABC74F}" srcOrd="0" destOrd="0" presId="urn:microsoft.com/office/officeart/2024/3/layout/verticalVisualTextBlock1"/>
    <dgm:cxn modelId="{4CC996D3-8142-4620-AB1F-43ED6C7C85A2}" type="presParOf" srcId="{8FE846A4-FA56-445A-B5B5-907874ABC74F}" destId="{F08120ED-2BAA-44A0-920F-A44F2A57E5C0}" srcOrd="0" destOrd="0" presId="urn:microsoft.com/office/officeart/2024/3/layout/verticalVisualTextBlock1"/>
    <dgm:cxn modelId="{1451FAEF-C6E8-4002-BEB5-4CE32884888F}" type="presParOf" srcId="{8FE846A4-FA56-445A-B5B5-907874ABC74F}" destId="{CE76EE14-3035-47B0-A8DD-D751A8CA8A69}" srcOrd="1" destOrd="0" presId="urn:microsoft.com/office/officeart/2024/3/layout/verticalVisualTextBlock1"/>
    <dgm:cxn modelId="{D2AC1952-90DA-41F9-8031-8BBAB09BAC64}" type="presParOf" srcId="{8FE846A4-FA56-445A-B5B5-907874ABC74F}" destId="{0A11CA2B-6CFE-4776-B65E-BDCCB25F90D6}" srcOrd="2" destOrd="0" presId="urn:microsoft.com/office/officeart/2024/3/layout/verticalVisualTextBlock1"/>
    <dgm:cxn modelId="{D76986E1-3FE4-4835-AB6A-E6A389550311}" type="presParOf" srcId="{5A73A074-6EC8-49DB-BE20-2121EF1AF58F}" destId="{74AD679D-AD91-4003-A64C-D8C3295991DA}" srcOrd="1" destOrd="0" presId="urn:microsoft.com/office/officeart/2024/3/layout/verticalVisualTextBlock1"/>
    <dgm:cxn modelId="{48126463-CE67-48A0-950D-31AB9A08B61E}" type="presParOf" srcId="{5A73A074-6EC8-49DB-BE20-2121EF1AF58F}" destId="{B28DB58F-72CA-4125-8038-539E75FECADE}" srcOrd="2" destOrd="0" presId="urn:microsoft.com/office/officeart/2024/3/layout/verticalVisualTextBlock1"/>
    <dgm:cxn modelId="{7E6697B2-3141-4462-B4C2-7FC6F0A963EC}" type="presParOf" srcId="{B28DB58F-72CA-4125-8038-539E75FECADE}" destId="{0F548930-FA0F-459D-ADA6-544FFEE02966}" srcOrd="0" destOrd="0" presId="urn:microsoft.com/office/officeart/2024/3/layout/verticalVisualTextBlock1"/>
    <dgm:cxn modelId="{D6586D9C-83C8-4084-9A16-C72468F38EC2}" type="presParOf" srcId="{B28DB58F-72CA-4125-8038-539E75FECADE}" destId="{8C590A1A-5886-4DDD-95B7-86A297FE2E06}" srcOrd="1" destOrd="0" presId="urn:microsoft.com/office/officeart/2024/3/layout/verticalVisualTextBlock1"/>
    <dgm:cxn modelId="{2D5CC751-71AC-42C2-9F23-B8A791B0C670}" type="presParOf" srcId="{B28DB58F-72CA-4125-8038-539E75FECADE}" destId="{67006A8A-D9F9-4106-BF2D-44254B0B2CE2}" srcOrd="2" destOrd="0" presId="urn:microsoft.com/office/officeart/2024/3/layout/verticalVisualTextBlock1"/>
    <dgm:cxn modelId="{87AE97B6-70BC-4E1D-958D-62447C27BC28}" type="presParOf" srcId="{5A73A074-6EC8-49DB-BE20-2121EF1AF58F}" destId="{A4AF9428-CB0C-4FFC-8461-09E8CFF0DA9E}" srcOrd="3" destOrd="0" presId="urn:microsoft.com/office/officeart/2024/3/layout/verticalVisualTextBlock1"/>
    <dgm:cxn modelId="{6671449A-1AEB-421E-8EE9-EEA10D20D1B6}" type="presParOf" srcId="{5A73A074-6EC8-49DB-BE20-2121EF1AF58F}" destId="{F98E5BA1-9F6F-4089-BD2C-11A8B7A703D3}" srcOrd="4" destOrd="0" presId="urn:microsoft.com/office/officeart/2024/3/layout/verticalVisualTextBlock1"/>
    <dgm:cxn modelId="{E657E8A3-3677-4B3A-BAFD-1A1AD132CDE5}" type="presParOf" srcId="{F98E5BA1-9F6F-4089-BD2C-11A8B7A703D3}" destId="{BB62F62A-1ED4-4430-AA4D-50CF1AA5049F}" srcOrd="0" destOrd="0" presId="urn:microsoft.com/office/officeart/2024/3/layout/verticalVisualTextBlock1"/>
    <dgm:cxn modelId="{C2BA0C62-52DF-44CC-B3E6-ABD663BCC020}" type="presParOf" srcId="{F98E5BA1-9F6F-4089-BD2C-11A8B7A703D3}" destId="{482FE523-CC4F-4D10-8FDD-E9E0B1168272}" srcOrd="1" destOrd="0" presId="urn:microsoft.com/office/officeart/2024/3/layout/verticalVisualTextBlock1"/>
    <dgm:cxn modelId="{66183865-E850-4DDF-8908-AFC6EF22723F}" type="presParOf" srcId="{F98E5BA1-9F6F-4089-BD2C-11A8B7A703D3}" destId="{AC8CDFDA-B5CD-4ECF-B2C5-91AF977869D2}"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66DFD3C-A29E-4C92-B133-8567F713E0F8}"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US"/>
        </a:p>
      </dgm:t>
    </dgm:pt>
    <dgm:pt modelId="{20B0900C-7C31-4C18-BCE7-FAADDE4C274A}">
      <dgm:prSet/>
      <dgm:spPr/>
      <dgm:t>
        <a:bodyPr/>
        <a:lstStyle/>
        <a:p>
          <a:pPr>
            <a:lnSpc>
              <a:spcPct val="100000"/>
            </a:lnSpc>
            <a:defRPr b="1"/>
          </a:pPr>
          <a:r>
            <a:rPr lang="en-US"/>
            <a:t>Challenges of Monolithic Lambdas</a:t>
          </a:r>
        </a:p>
      </dgm:t>
    </dgm:pt>
    <dgm:pt modelId="{EA0BD449-3BE3-4768-BB82-EFC7A1283748}" type="parTrans" cxnId="{B912FDB0-1A98-4C49-B1CC-8B40DF6E1EB9}">
      <dgm:prSet/>
      <dgm:spPr/>
      <dgm:t>
        <a:bodyPr/>
        <a:lstStyle/>
        <a:p>
          <a:endParaRPr lang="en-US"/>
        </a:p>
      </dgm:t>
    </dgm:pt>
    <dgm:pt modelId="{D13D5632-7ED2-4405-BDCF-8349CAF773B7}" type="sibTrans" cxnId="{B912FDB0-1A98-4C49-B1CC-8B40DF6E1EB9}">
      <dgm:prSet/>
      <dgm:spPr/>
      <dgm:t>
        <a:bodyPr/>
        <a:lstStyle/>
        <a:p>
          <a:pPr>
            <a:lnSpc>
              <a:spcPct val="100000"/>
            </a:lnSpc>
            <a:defRPr b="1"/>
          </a:pPr>
          <a:endParaRPr lang="en-US"/>
        </a:p>
      </dgm:t>
    </dgm:pt>
    <dgm:pt modelId="{8E1C34FC-1E80-4CA4-9F49-2220D4845AC8}">
      <dgm:prSet/>
      <dgm:spPr/>
      <dgm:t>
        <a:bodyPr/>
        <a:lstStyle/>
        <a:p>
          <a:pPr>
            <a:lnSpc>
              <a:spcPct val="100000"/>
            </a:lnSpc>
          </a:pPr>
          <a:r>
            <a:rPr lang="en-US"/>
            <a:t>Monolithic Lambdas mix business logic, orchestration, and persistence, causing long cold starts and complex dependencies.</a:t>
          </a:r>
        </a:p>
      </dgm:t>
    </dgm:pt>
    <dgm:pt modelId="{23B779AC-EC9B-4DAA-8CE7-C893FE41C21F}" type="parTrans" cxnId="{9B9A3168-24E2-4DE5-9953-74ACE7D8BCFE}">
      <dgm:prSet/>
      <dgm:spPr/>
      <dgm:t>
        <a:bodyPr/>
        <a:lstStyle/>
        <a:p>
          <a:endParaRPr lang="en-US"/>
        </a:p>
      </dgm:t>
    </dgm:pt>
    <dgm:pt modelId="{4002D804-8AFD-4F89-A94C-96E537D2FD9E}" type="sibTrans" cxnId="{9B9A3168-24E2-4DE5-9953-74ACE7D8BCFE}">
      <dgm:prSet/>
      <dgm:spPr/>
      <dgm:t>
        <a:bodyPr/>
        <a:lstStyle/>
        <a:p>
          <a:endParaRPr lang="en-US"/>
        </a:p>
      </dgm:t>
    </dgm:pt>
    <dgm:pt modelId="{B9C7CE5A-78A0-464C-AE2F-BA40807E4803}">
      <dgm:prSet/>
      <dgm:spPr/>
      <dgm:t>
        <a:bodyPr/>
        <a:lstStyle/>
        <a:p>
          <a:pPr>
            <a:lnSpc>
              <a:spcPct val="100000"/>
            </a:lnSpc>
            <a:defRPr b="1"/>
          </a:pPr>
          <a:r>
            <a:rPr lang="en-US"/>
            <a:t>Negative Impact on Testing</a:t>
          </a:r>
        </a:p>
      </dgm:t>
    </dgm:pt>
    <dgm:pt modelId="{6BBC04D7-A6BC-4C53-9245-6A039626CE04}" type="parTrans" cxnId="{31603903-7E53-4AF9-9CF8-0525BEDAA14C}">
      <dgm:prSet/>
      <dgm:spPr/>
      <dgm:t>
        <a:bodyPr/>
        <a:lstStyle/>
        <a:p>
          <a:endParaRPr lang="en-US"/>
        </a:p>
      </dgm:t>
    </dgm:pt>
    <dgm:pt modelId="{5CCC8613-12CC-40E9-BE41-2CF2E26FDB3D}" type="sibTrans" cxnId="{31603903-7E53-4AF9-9CF8-0525BEDAA14C}">
      <dgm:prSet/>
      <dgm:spPr/>
      <dgm:t>
        <a:bodyPr/>
        <a:lstStyle/>
        <a:p>
          <a:pPr>
            <a:lnSpc>
              <a:spcPct val="100000"/>
            </a:lnSpc>
            <a:defRPr b="1"/>
          </a:pPr>
          <a:endParaRPr lang="en-US"/>
        </a:p>
      </dgm:t>
    </dgm:pt>
    <dgm:pt modelId="{FA082E93-31CD-4918-B972-7507A672118D}">
      <dgm:prSet/>
      <dgm:spPr/>
      <dgm:t>
        <a:bodyPr/>
        <a:lstStyle/>
        <a:p>
          <a:pPr>
            <a:lnSpc>
              <a:spcPct val="100000"/>
            </a:lnSpc>
          </a:pPr>
          <a:r>
            <a:rPr lang="en-US"/>
            <a:t>Large serverless functions are hard to test and maintain due to intertwined responsibilities.</a:t>
          </a:r>
        </a:p>
      </dgm:t>
    </dgm:pt>
    <dgm:pt modelId="{B639D38C-5C2D-4CBF-9E90-5D828F7AA8F2}" type="parTrans" cxnId="{61CC83F2-067B-40CD-867F-F5AC6CA07FFE}">
      <dgm:prSet/>
      <dgm:spPr/>
      <dgm:t>
        <a:bodyPr/>
        <a:lstStyle/>
        <a:p>
          <a:endParaRPr lang="en-US"/>
        </a:p>
      </dgm:t>
    </dgm:pt>
    <dgm:pt modelId="{9C05F559-D61E-4A52-B6E7-C58D6D74FAAD}" type="sibTrans" cxnId="{61CC83F2-067B-40CD-867F-F5AC6CA07FFE}">
      <dgm:prSet/>
      <dgm:spPr/>
      <dgm:t>
        <a:bodyPr/>
        <a:lstStyle/>
        <a:p>
          <a:endParaRPr lang="en-US"/>
        </a:p>
      </dgm:t>
    </dgm:pt>
    <dgm:pt modelId="{0908950E-C9B2-44FD-B550-1726AAF7CDAC}">
      <dgm:prSet/>
      <dgm:spPr/>
      <dgm:t>
        <a:bodyPr/>
        <a:lstStyle/>
        <a:p>
          <a:pPr>
            <a:lnSpc>
              <a:spcPct val="100000"/>
            </a:lnSpc>
            <a:defRPr b="1"/>
          </a:pPr>
          <a:r>
            <a:rPr lang="en-US"/>
            <a:t>Adopt Composable Units</a:t>
          </a:r>
        </a:p>
      </dgm:t>
    </dgm:pt>
    <dgm:pt modelId="{1C599D27-B399-419D-AB36-C17C1E13B4BE}" type="parTrans" cxnId="{163E26CE-D4D8-45CC-96B6-17B7072BCCFF}">
      <dgm:prSet/>
      <dgm:spPr/>
      <dgm:t>
        <a:bodyPr/>
        <a:lstStyle/>
        <a:p>
          <a:endParaRPr lang="en-US"/>
        </a:p>
      </dgm:t>
    </dgm:pt>
    <dgm:pt modelId="{9534A236-EE5B-4532-9B7A-6BCE671A6EB0}" type="sibTrans" cxnId="{163E26CE-D4D8-45CC-96B6-17B7072BCCFF}">
      <dgm:prSet/>
      <dgm:spPr/>
      <dgm:t>
        <a:bodyPr/>
        <a:lstStyle/>
        <a:p>
          <a:endParaRPr lang="en-US"/>
        </a:p>
      </dgm:t>
    </dgm:pt>
    <dgm:pt modelId="{33BDBCB4-CB82-4D33-B3A3-7AE194370DB0}">
      <dgm:prSet/>
      <dgm:spPr/>
      <dgm:t>
        <a:bodyPr/>
        <a:lstStyle/>
        <a:p>
          <a:pPr>
            <a:lnSpc>
              <a:spcPct val="100000"/>
            </a:lnSpc>
          </a:pPr>
          <a:r>
            <a:rPr lang="en-US"/>
            <a:t>Break functions into smaller, single-responsibility units for better maintainability and scalability.</a:t>
          </a:r>
        </a:p>
      </dgm:t>
    </dgm:pt>
    <dgm:pt modelId="{67E3BB92-69DC-4E1F-97F7-6FBB455D706E}" type="parTrans" cxnId="{DDA4D964-8296-434A-A1AA-8BED07E88AAA}">
      <dgm:prSet/>
      <dgm:spPr/>
      <dgm:t>
        <a:bodyPr/>
        <a:lstStyle/>
        <a:p>
          <a:endParaRPr lang="en-US"/>
        </a:p>
      </dgm:t>
    </dgm:pt>
    <dgm:pt modelId="{341FC7AF-4FA0-4795-AC97-82097EBE3A70}" type="sibTrans" cxnId="{DDA4D964-8296-434A-A1AA-8BED07E88AAA}">
      <dgm:prSet/>
      <dgm:spPr/>
      <dgm:t>
        <a:bodyPr/>
        <a:lstStyle/>
        <a:p>
          <a:endParaRPr lang="en-US"/>
        </a:p>
      </dgm:t>
    </dgm:pt>
    <dgm:pt modelId="{E221A321-FBDE-4902-B2C6-D59D05CBB220}" type="pres">
      <dgm:prSet presAssocID="{C66DFD3C-A29E-4C92-B133-8567F713E0F8}" presName="Root" presStyleCnt="0">
        <dgm:presLayoutVars>
          <dgm:dir/>
          <dgm:resizeHandles val="exact"/>
        </dgm:presLayoutVars>
      </dgm:prSet>
      <dgm:spPr/>
    </dgm:pt>
    <dgm:pt modelId="{A937C9BD-67F6-420E-A8EC-9395E766C48E}" type="pres">
      <dgm:prSet presAssocID="{20B0900C-7C31-4C18-BCE7-FAADDE4C274A}" presName="Composite" presStyleCnt="0"/>
      <dgm:spPr/>
    </dgm:pt>
    <dgm:pt modelId="{7807BB81-041E-47FF-BF85-A6833A9E16D5}" type="pres">
      <dgm:prSet presAssocID="{20B0900C-7C31-4C18-BCE7-FAADDE4C274A}"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7628" r="26123" b="1"/>
          <a:stretch/>
        </a:blipFill>
      </dgm:spPr>
      <dgm:extLst>
        <a:ext uri="{E40237B7-FDA0-4F09-8148-C483321AD2D9}">
          <dgm14:cNvPr xmlns:dgm14="http://schemas.microsoft.com/office/drawing/2010/diagram" id="0" name="" descr="A front view on an artificial structure made out of cubes with glowing binary numbers.&#10;&#10;"/>
        </a:ext>
      </dgm:extLst>
    </dgm:pt>
    <dgm:pt modelId="{EC69E78F-8CDF-4A70-BFA5-0E3F0F678687}" type="pres">
      <dgm:prSet presAssocID="{20B0900C-7C31-4C18-BCE7-FAADDE4C274A}" presName="Subtitle" presStyleLbl="revTx" presStyleIdx="0" presStyleCnt="6">
        <dgm:presLayoutVars>
          <dgm:chMax val="0"/>
          <dgm:bulletEnabled/>
        </dgm:presLayoutVars>
      </dgm:prSet>
      <dgm:spPr/>
    </dgm:pt>
    <dgm:pt modelId="{5B564F86-FD98-421E-8D47-6EF71EA72849}" type="pres">
      <dgm:prSet presAssocID="{20B0900C-7C31-4C18-BCE7-FAADDE4C274A}" presName="Description" presStyleLbl="revTx" presStyleIdx="1" presStyleCnt="6">
        <dgm:presLayoutVars>
          <dgm:bulletEnabled/>
        </dgm:presLayoutVars>
      </dgm:prSet>
      <dgm:spPr/>
    </dgm:pt>
    <dgm:pt modelId="{4C37C05E-7F63-421F-9177-556F71CA0A50}" type="pres">
      <dgm:prSet presAssocID="{D13D5632-7ED2-4405-BDCF-8349CAF773B7}" presName="sibTrans" presStyleLbl="sibTrans2D1" presStyleIdx="0" presStyleCnt="0"/>
      <dgm:spPr/>
    </dgm:pt>
    <dgm:pt modelId="{5C2900E9-E59E-4257-BDC4-6722F8FC1D1D}" type="pres">
      <dgm:prSet presAssocID="{B9C7CE5A-78A0-464C-AE2F-BA40807E4803}" presName="Composite" presStyleCnt="0"/>
      <dgm:spPr/>
    </dgm:pt>
    <dgm:pt modelId="{91D605B9-3245-4B32-AF76-51084352BDB1}" type="pres">
      <dgm:prSet presAssocID="{B9C7CE5A-78A0-464C-AE2F-BA40807E4803}"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7247" r="26503" b="1"/>
          <a:stretch/>
        </a:blipFill>
      </dgm:spPr>
      <dgm:extLst>
        <a:ext uri="{E40237B7-FDA0-4F09-8148-C483321AD2D9}">
          <dgm14:cNvPr xmlns:dgm14="http://schemas.microsoft.com/office/drawing/2010/diagram" id="0" name="" descr="Numbers and symbols falling down on black background. Binary code"/>
        </a:ext>
      </dgm:extLst>
    </dgm:pt>
    <dgm:pt modelId="{CBADC0A2-F3FD-4E94-91B7-5AD52AB951BB}" type="pres">
      <dgm:prSet presAssocID="{B9C7CE5A-78A0-464C-AE2F-BA40807E4803}" presName="Subtitle" presStyleLbl="revTx" presStyleIdx="2" presStyleCnt="6">
        <dgm:presLayoutVars>
          <dgm:chMax val="0"/>
          <dgm:bulletEnabled/>
        </dgm:presLayoutVars>
      </dgm:prSet>
      <dgm:spPr/>
    </dgm:pt>
    <dgm:pt modelId="{616FF25F-9028-4DF2-93BF-2BA5E1D8C668}" type="pres">
      <dgm:prSet presAssocID="{B9C7CE5A-78A0-464C-AE2F-BA40807E4803}" presName="Description" presStyleLbl="revTx" presStyleIdx="3" presStyleCnt="6">
        <dgm:presLayoutVars>
          <dgm:bulletEnabled/>
        </dgm:presLayoutVars>
      </dgm:prSet>
      <dgm:spPr/>
    </dgm:pt>
    <dgm:pt modelId="{887C3C72-A1A3-43E7-ABDA-01250EEB492E}" type="pres">
      <dgm:prSet presAssocID="{5CCC8613-12CC-40E9-BE41-2CF2E26FDB3D}" presName="sibTrans" presStyleLbl="sibTrans2D1" presStyleIdx="0" presStyleCnt="0"/>
      <dgm:spPr/>
    </dgm:pt>
    <dgm:pt modelId="{8B7F570E-B1E8-48B1-8EAF-BC63A2582692}" type="pres">
      <dgm:prSet presAssocID="{0908950E-C9B2-44FD-B550-1726AAF7CDAC}" presName="Composite" presStyleCnt="0"/>
      <dgm:spPr/>
    </dgm:pt>
    <dgm:pt modelId="{82AC2BD5-A3D4-44E6-A1C3-BC94103A16E1}" type="pres">
      <dgm:prSet presAssocID="{0908950E-C9B2-44FD-B550-1726AAF7CDAC}"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r="37751" b="2"/>
          <a:stretch/>
        </a:blipFill>
      </dgm:spPr>
      <dgm:extLst>
        <a:ext uri="{E40237B7-FDA0-4F09-8148-C483321AD2D9}">
          <dgm14:cNvPr xmlns:dgm14="http://schemas.microsoft.com/office/drawing/2010/diagram" id="0" name="" descr="Stack of empty and abstract cargo containers aligned on image side with copy space. Metallic painted with colored interiors. Conceptual background showing issues of transportation industry. Digitally generated image."/>
        </a:ext>
      </dgm:extLst>
    </dgm:pt>
    <dgm:pt modelId="{DF96DF5B-2CB6-442F-A630-BD611E9064CD}" type="pres">
      <dgm:prSet presAssocID="{0908950E-C9B2-44FD-B550-1726AAF7CDAC}" presName="Subtitle" presStyleLbl="revTx" presStyleIdx="4" presStyleCnt="6">
        <dgm:presLayoutVars>
          <dgm:chMax val="0"/>
          <dgm:bulletEnabled/>
        </dgm:presLayoutVars>
      </dgm:prSet>
      <dgm:spPr/>
    </dgm:pt>
    <dgm:pt modelId="{B3FA98CE-3447-4D1D-B4E5-499196CF966E}" type="pres">
      <dgm:prSet presAssocID="{0908950E-C9B2-44FD-B550-1726AAF7CDAC}" presName="Description" presStyleLbl="revTx" presStyleIdx="5" presStyleCnt="6">
        <dgm:presLayoutVars>
          <dgm:bulletEnabled/>
        </dgm:presLayoutVars>
      </dgm:prSet>
      <dgm:spPr/>
    </dgm:pt>
  </dgm:ptLst>
  <dgm:cxnLst>
    <dgm:cxn modelId="{52BCFC02-4283-4B8E-9990-87F17FAAD09F}" type="presOf" srcId="{D13D5632-7ED2-4405-BDCF-8349CAF773B7}" destId="{4C37C05E-7F63-421F-9177-556F71CA0A50}" srcOrd="0" destOrd="0" presId="urn:microsoft.com/office/officeart/2024/3/layout/verticalVisualTextBlock1"/>
    <dgm:cxn modelId="{31603903-7E53-4AF9-9CF8-0525BEDAA14C}" srcId="{C66DFD3C-A29E-4C92-B133-8567F713E0F8}" destId="{B9C7CE5A-78A0-464C-AE2F-BA40807E4803}" srcOrd="1" destOrd="0" parTransId="{6BBC04D7-A6BC-4C53-9245-6A039626CE04}" sibTransId="{5CCC8613-12CC-40E9-BE41-2CF2E26FDB3D}"/>
    <dgm:cxn modelId="{1EA8A924-642F-4400-A037-05E15AB03169}" type="presOf" srcId="{B9C7CE5A-78A0-464C-AE2F-BA40807E4803}" destId="{CBADC0A2-F3FD-4E94-91B7-5AD52AB951BB}" srcOrd="0" destOrd="0" presId="urn:microsoft.com/office/officeart/2024/3/layout/verticalVisualTextBlock1"/>
    <dgm:cxn modelId="{AECE5F27-7256-42C6-99F9-004BE1F06F15}" type="presOf" srcId="{0908950E-C9B2-44FD-B550-1726AAF7CDAC}" destId="{DF96DF5B-2CB6-442F-A630-BD611E9064CD}" srcOrd="0" destOrd="0" presId="urn:microsoft.com/office/officeart/2024/3/layout/verticalVisualTextBlock1"/>
    <dgm:cxn modelId="{C299072B-BE62-4AE4-8EA0-ABB0168DB76B}" type="presOf" srcId="{FA082E93-31CD-4918-B972-7507A672118D}" destId="{616FF25F-9028-4DF2-93BF-2BA5E1D8C668}" srcOrd="0" destOrd="0" presId="urn:microsoft.com/office/officeart/2024/3/layout/verticalVisualTextBlock1"/>
    <dgm:cxn modelId="{1BDB1044-5C3D-4D31-89EB-0001D3CD1E3E}" type="presOf" srcId="{5CCC8613-12CC-40E9-BE41-2CF2E26FDB3D}" destId="{887C3C72-A1A3-43E7-ABDA-01250EEB492E}" srcOrd="0" destOrd="0" presId="urn:microsoft.com/office/officeart/2024/3/layout/verticalVisualTextBlock1"/>
    <dgm:cxn modelId="{DDA4D964-8296-434A-A1AA-8BED07E88AAA}" srcId="{0908950E-C9B2-44FD-B550-1726AAF7CDAC}" destId="{33BDBCB4-CB82-4D33-B3A3-7AE194370DB0}" srcOrd="0" destOrd="0" parTransId="{67E3BB92-69DC-4E1F-97F7-6FBB455D706E}" sibTransId="{341FC7AF-4FA0-4795-AC97-82097EBE3A70}"/>
    <dgm:cxn modelId="{9B9A3168-24E2-4DE5-9953-74ACE7D8BCFE}" srcId="{20B0900C-7C31-4C18-BCE7-FAADDE4C274A}" destId="{8E1C34FC-1E80-4CA4-9F49-2220D4845AC8}" srcOrd="0" destOrd="0" parTransId="{23B779AC-EC9B-4DAA-8CE7-C893FE41C21F}" sibTransId="{4002D804-8AFD-4F89-A94C-96E537D2FD9E}"/>
    <dgm:cxn modelId="{AA7C3A75-10B8-4592-BF7C-36A73184CBB6}" type="presOf" srcId="{33BDBCB4-CB82-4D33-B3A3-7AE194370DB0}" destId="{B3FA98CE-3447-4D1D-B4E5-499196CF966E}" srcOrd="0" destOrd="0" presId="urn:microsoft.com/office/officeart/2024/3/layout/verticalVisualTextBlock1"/>
    <dgm:cxn modelId="{17494F83-F2AC-4984-AA45-0B77CDEF23B1}" type="presOf" srcId="{8E1C34FC-1E80-4CA4-9F49-2220D4845AC8}" destId="{5B564F86-FD98-421E-8D47-6EF71EA72849}" srcOrd="0" destOrd="0" presId="urn:microsoft.com/office/officeart/2024/3/layout/verticalVisualTextBlock1"/>
    <dgm:cxn modelId="{B912FDB0-1A98-4C49-B1CC-8B40DF6E1EB9}" srcId="{C66DFD3C-A29E-4C92-B133-8567F713E0F8}" destId="{20B0900C-7C31-4C18-BCE7-FAADDE4C274A}" srcOrd="0" destOrd="0" parTransId="{EA0BD449-3BE3-4768-BB82-EFC7A1283748}" sibTransId="{D13D5632-7ED2-4405-BDCF-8349CAF773B7}"/>
    <dgm:cxn modelId="{163E26CE-D4D8-45CC-96B6-17B7072BCCFF}" srcId="{C66DFD3C-A29E-4C92-B133-8567F713E0F8}" destId="{0908950E-C9B2-44FD-B550-1726AAF7CDAC}" srcOrd="2" destOrd="0" parTransId="{1C599D27-B399-419D-AB36-C17C1E13B4BE}" sibTransId="{9534A236-EE5B-4532-9B7A-6BCE671A6EB0}"/>
    <dgm:cxn modelId="{9E44D2EC-6D11-454E-9AAE-1DCE7FF82128}" type="presOf" srcId="{20B0900C-7C31-4C18-BCE7-FAADDE4C274A}" destId="{EC69E78F-8CDF-4A70-BFA5-0E3F0F678687}" srcOrd="0" destOrd="0" presId="urn:microsoft.com/office/officeart/2024/3/layout/verticalVisualTextBlock1"/>
    <dgm:cxn modelId="{61CC83F2-067B-40CD-867F-F5AC6CA07FFE}" srcId="{B9C7CE5A-78A0-464C-AE2F-BA40807E4803}" destId="{FA082E93-31CD-4918-B972-7507A672118D}" srcOrd="0" destOrd="0" parTransId="{B639D38C-5C2D-4CBF-9E90-5D828F7AA8F2}" sibTransId="{9C05F559-D61E-4A52-B6E7-C58D6D74FAAD}"/>
    <dgm:cxn modelId="{FB3E37FD-1D09-4956-B8BE-4537F060F124}" type="presOf" srcId="{C66DFD3C-A29E-4C92-B133-8567F713E0F8}" destId="{E221A321-FBDE-4902-B2C6-D59D05CBB220}" srcOrd="0" destOrd="0" presId="urn:microsoft.com/office/officeart/2024/3/layout/verticalVisualTextBlock1"/>
    <dgm:cxn modelId="{B31F1E2D-AA75-4EEA-B895-9DAEA5C25841}" type="presParOf" srcId="{E221A321-FBDE-4902-B2C6-D59D05CBB220}" destId="{A937C9BD-67F6-420E-A8EC-9395E766C48E}" srcOrd="0" destOrd="0" presId="urn:microsoft.com/office/officeart/2024/3/layout/verticalVisualTextBlock1"/>
    <dgm:cxn modelId="{85624765-9D5B-4E62-A8F0-88A0D99DFA9B}" type="presParOf" srcId="{A937C9BD-67F6-420E-A8EC-9395E766C48E}" destId="{7807BB81-041E-47FF-BF85-A6833A9E16D5}" srcOrd="0" destOrd="0" presId="urn:microsoft.com/office/officeart/2024/3/layout/verticalVisualTextBlock1"/>
    <dgm:cxn modelId="{70F9A28B-E905-4B6A-9A6A-13E31B320766}" type="presParOf" srcId="{A937C9BD-67F6-420E-A8EC-9395E766C48E}" destId="{EC69E78F-8CDF-4A70-BFA5-0E3F0F678687}" srcOrd="1" destOrd="0" presId="urn:microsoft.com/office/officeart/2024/3/layout/verticalVisualTextBlock1"/>
    <dgm:cxn modelId="{267E90FB-2418-4477-A741-A9CC8E6040FB}" type="presParOf" srcId="{A937C9BD-67F6-420E-A8EC-9395E766C48E}" destId="{5B564F86-FD98-421E-8D47-6EF71EA72849}" srcOrd="2" destOrd="0" presId="urn:microsoft.com/office/officeart/2024/3/layout/verticalVisualTextBlock1"/>
    <dgm:cxn modelId="{6CDD7F21-1CDB-473F-AD04-EB0AEA0F81BD}" type="presParOf" srcId="{E221A321-FBDE-4902-B2C6-D59D05CBB220}" destId="{4C37C05E-7F63-421F-9177-556F71CA0A50}" srcOrd="1" destOrd="0" presId="urn:microsoft.com/office/officeart/2024/3/layout/verticalVisualTextBlock1"/>
    <dgm:cxn modelId="{5442E419-BB89-4BB2-9FD8-F3B265729A42}" type="presParOf" srcId="{E221A321-FBDE-4902-B2C6-D59D05CBB220}" destId="{5C2900E9-E59E-4257-BDC4-6722F8FC1D1D}" srcOrd="2" destOrd="0" presId="urn:microsoft.com/office/officeart/2024/3/layout/verticalVisualTextBlock1"/>
    <dgm:cxn modelId="{00E3526A-4DD9-4000-9C05-DD3C82E467DC}" type="presParOf" srcId="{5C2900E9-E59E-4257-BDC4-6722F8FC1D1D}" destId="{91D605B9-3245-4B32-AF76-51084352BDB1}" srcOrd="0" destOrd="0" presId="urn:microsoft.com/office/officeart/2024/3/layout/verticalVisualTextBlock1"/>
    <dgm:cxn modelId="{069D30D5-722F-4C45-9973-ACDD1FE814C0}" type="presParOf" srcId="{5C2900E9-E59E-4257-BDC4-6722F8FC1D1D}" destId="{CBADC0A2-F3FD-4E94-91B7-5AD52AB951BB}" srcOrd="1" destOrd="0" presId="urn:microsoft.com/office/officeart/2024/3/layout/verticalVisualTextBlock1"/>
    <dgm:cxn modelId="{9D921658-4CAF-40B2-AB2E-96153B36A5C4}" type="presParOf" srcId="{5C2900E9-E59E-4257-BDC4-6722F8FC1D1D}" destId="{616FF25F-9028-4DF2-93BF-2BA5E1D8C668}" srcOrd="2" destOrd="0" presId="urn:microsoft.com/office/officeart/2024/3/layout/verticalVisualTextBlock1"/>
    <dgm:cxn modelId="{72E761A0-1B94-47A2-A6B3-BC04B33BBC6F}" type="presParOf" srcId="{E221A321-FBDE-4902-B2C6-D59D05CBB220}" destId="{887C3C72-A1A3-43E7-ABDA-01250EEB492E}" srcOrd="3" destOrd="0" presId="urn:microsoft.com/office/officeart/2024/3/layout/verticalVisualTextBlock1"/>
    <dgm:cxn modelId="{7486B505-A51D-4BE4-93B1-FB10F43C5167}" type="presParOf" srcId="{E221A321-FBDE-4902-B2C6-D59D05CBB220}" destId="{8B7F570E-B1E8-48B1-8EAF-BC63A2582692}" srcOrd="4" destOrd="0" presId="urn:microsoft.com/office/officeart/2024/3/layout/verticalVisualTextBlock1"/>
    <dgm:cxn modelId="{E7CFD82E-0D4C-4E4F-8314-953CD1B5CCB9}" type="presParOf" srcId="{8B7F570E-B1E8-48B1-8EAF-BC63A2582692}" destId="{82AC2BD5-A3D4-44E6-A1C3-BC94103A16E1}" srcOrd="0" destOrd="0" presId="urn:microsoft.com/office/officeart/2024/3/layout/verticalVisualTextBlock1"/>
    <dgm:cxn modelId="{EBBA4870-F0FC-444E-B0AB-E22C34595DB1}" type="presParOf" srcId="{8B7F570E-B1E8-48B1-8EAF-BC63A2582692}" destId="{DF96DF5B-2CB6-442F-A630-BD611E9064CD}" srcOrd="1" destOrd="0" presId="urn:microsoft.com/office/officeart/2024/3/layout/verticalVisualTextBlock1"/>
    <dgm:cxn modelId="{91043DE9-C4CE-49DA-96DF-376BE2A38F89}" type="presParOf" srcId="{8B7F570E-B1E8-48B1-8EAF-BC63A2582692}" destId="{B3FA98CE-3447-4D1D-B4E5-499196CF966E}"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B06437C-D972-48A6-AB7E-B8DAFBF94D8B}"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US"/>
        </a:p>
      </dgm:t>
    </dgm:pt>
    <dgm:pt modelId="{AE2AA3B2-3A9D-4474-9017-5DF69372799D}">
      <dgm:prSet/>
      <dgm:spPr/>
      <dgm:t>
        <a:bodyPr/>
        <a:lstStyle/>
        <a:p>
          <a:pPr>
            <a:lnSpc>
              <a:spcPct val="100000"/>
            </a:lnSpc>
            <a:defRPr b="1"/>
          </a:pPr>
          <a:r>
            <a:rPr lang="en-US"/>
            <a:t>Limited Debugging Capabilities</a:t>
          </a:r>
        </a:p>
      </dgm:t>
    </dgm:pt>
    <dgm:pt modelId="{20F1B860-2E01-480E-AF89-B36C8FFF4459}" type="parTrans" cxnId="{F1F0C37F-4DC1-4AE0-ACD5-9F616D0D9A09}">
      <dgm:prSet/>
      <dgm:spPr/>
      <dgm:t>
        <a:bodyPr/>
        <a:lstStyle/>
        <a:p>
          <a:endParaRPr lang="en-US"/>
        </a:p>
      </dgm:t>
    </dgm:pt>
    <dgm:pt modelId="{C3F4E9A6-4B81-4C2C-A404-9C9749B61BE1}" type="sibTrans" cxnId="{F1F0C37F-4DC1-4AE0-ACD5-9F616D0D9A09}">
      <dgm:prSet/>
      <dgm:spPr/>
      <dgm:t>
        <a:bodyPr/>
        <a:lstStyle/>
        <a:p>
          <a:pPr>
            <a:lnSpc>
              <a:spcPct val="100000"/>
            </a:lnSpc>
            <a:defRPr b="1"/>
          </a:pPr>
          <a:endParaRPr lang="en-US"/>
        </a:p>
      </dgm:t>
    </dgm:pt>
    <dgm:pt modelId="{CD8B9B2C-FB49-4419-82E3-0E2C1DC7DE76}">
      <dgm:prSet/>
      <dgm:spPr/>
      <dgm:t>
        <a:bodyPr/>
        <a:lstStyle/>
        <a:p>
          <a:pPr>
            <a:lnSpc>
              <a:spcPct val="100000"/>
            </a:lnSpc>
          </a:pPr>
          <a:r>
            <a:rPr lang="en-US"/>
            <a:t>Without observability, serverless systems lack structured logs and tracing, making debugging distributed applications difficult and unreliable.</a:t>
          </a:r>
        </a:p>
      </dgm:t>
    </dgm:pt>
    <dgm:pt modelId="{91093A09-DC91-4146-8EBA-B21D794320F3}" type="parTrans" cxnId="{B42F46A8-C83B-4780-9FDB-31B33DADE660}">
      <dgm:prSet/>
      <dgm:spPr/>
      <dgm:t>
        <a:bodyPr/>
        <a:lstStyle/>
        <a:p>
          <a:endParaRPr lang="en-US"/>
        </a:p>
      </dgm:t>
    </dgm:pt>
    <dgm:pt modelId="{7248AF0E-0CC7-4AC2-9576-15E1D88CFDC7}" type="sibTrans" cxnId="{B42F46A8-C83B-4780-9FDB-31B33DADE660}">
      <dgm:prSet/>
      <dgm:spPr/>
      <dgm:t>
        <a:bodyPr/>
        <a:lstStyle/>
        <a:p>
          <a:endParaRPr lang="en-US"/>
        </a:p>
      </dgm:t>
    </dgm:pt>
    <dgm:pt modelId="{DEFE13F3-E5EF-4D81-9108-48CF38B48AF4}">
      <dgm:prSet/>
      <dgm:spPr/>
      <dgm:t>
        <a:bodyPr/>
        <a:lstStyle/>
        <a:p>
          <a:pPr>
            <a:lnSpc>
              <a:spcPct val="100000"/>
            </a:lnSpc>
            <a:defRPr b="1"/>
          </a:pPr>
          <a:r>
            <a:rPr lang="en-US"/>
            <a:t>Guesswork in Troubleshooting</a:t>
          </a:r>
        </a:p>
      </dgm:t>
    </dgm:pt>
    <dgm:pt modelId="{07EFDFA3-AA2F-4ED8-82E5-BD7063364D94}" type="parTrans" cxnId="{DA36AEA9-9E28-45EB-BB17-BF1D040861CB}">
      <dgm:prSet/>
      <dgm:spPr/>
      <dgm:t>
        <a:bodyPr/>
        <a:lstStyle/>
        <a:p>
          <a:endParaRPr lang="en-US"/>
        </a:p>
      </dgm:t>
    </dgm:pt>
    <dgm:pt modelId="{44928C3C-C153-4D7E-88D8-CFB8C4B33578}" type="sibTrans" cxnId="{DA36AEA9-9E28-45EB-BB17-BF1D040861CB}">
      <dgm:prSet/>
      <dgm:spPr/>
      <dgm:t>
        <a:bodyPr/>
        <a:lstStyle/>
        <a:p>
          <a:pPr>
            <a:lnSpc>
              <a:spcPct val="100000"/>
            </a:lnSpc>
            <a:defRPr b="1"/>
          </a:pPr>
          <a:endParaRPr lang="en-US"/>
        </a:p>
      </dgm:t>
    </dgm:pt>
    <dgm:pt modelId="{2E9BF043-6224-425E-8D70-8638717AC478}">
      <dgm:prSet/>
      <dgm:spPr/>
      <dgm:t>
        <a:bodyPr/>
        <a:lstStyle/>
        <a:p>
          <a:pPr>
            <a:lnSpc>
              <a:spcPct val="100000"/>
            </a:lnSpc>
          </a:pPr>
          <a:r>
            <a:rPr lang="en-US"/>
            <a:t>Troubleshooting often relies on guesswork when observability is neglected, increasing downtime and frustration for engineers.</a:t>
          </a:r>
        </a:p>
      </dgm:t>
    </dgm:pt>
    <dgm:pt modelId="{BB7B51D9-D188-47D4-83C9-6A262CEDEE0E}" type="parTrans" cxnId="{3A27429B-5497-41F6-A793-9A1EF8DB5EC9}">
      <dgm:prSet/>
      <dgm:spPr/>
      <dgm:t>
        <a:bodyPr/>
        <a:lstStyle/>
        <a:p>
          <a:endParaRPr lang="en-US"/>
        </a:p>
      </dgm:t>
    </dgm:pt>
    <dgm:pt modelId="{9A4C4EE1-6471-46E2-8CAA-9567A6CEE3D3}" type="sibTrans" cxnId="{3A27429B-5497-41F6-A793-9A1EF8DB5EC9}">
      <dgm:prSet/>
      <dgm:spPr/>
      <dgm:t>
        <a:bodyPr/>
        <a:lstStyle/>
        <a:p>
          <a:endParaRPr lang="en-US"/>
        </a:p>
      </dgm:t>
    </dgm:pt>
    <dgm:pt modelId="{F3FA6B4A-6FC0-4A3D-829D-53BBD714039C}">
      <dgm:prSet/>
      <dgm:spPr/>
      <dgm:t>
        <a:bodyPr/>
        <a:lstStyle/>
        <a:p>
          <a:pPr>
            <a:lnSpc>
              <a:spcPct val="100000"/>
            </a:lnSpc>
            <a:defRPr b="1"/>
          </a:pPr>
          <a:r>
            <a:rPr lang="en-US"/>
            <a:t>Benefits of Early Observability</a:t>
          </a:r>
        </a:p>
      </dgm:t>
    </dgm:pt>
    <dgm:pt modelId="{4DF119A5-3E75-4AA6-AB15-4DA22A28E9BA}" type="parTrans" cxnId="{D0A47E01-A732-4D15-8CD1-DB5B95C675CF}">
      <dgm:prSet/>
      <dgm:spPr/>
      <dgm:t>
        <a:bodyPr/>
        <a:lstStyle/>
        <a:p>
          <a:endParaRPr lang="en-US"/>
        </a:p>
      </dgm:t>
    </dgm:pt>
    <dgm:pt modelId="{2035D9DA-F341-4632-9FA1-8BEB71073129}" type="sibTrans" cxnId="{D0A47E01-A732-4D15-8CD1-DB5B95C675CF}">
      <dgm:prSet/>
      <dgm:spPr/>
      <dgm:t>
        <a:bodyPr/>
        <a:lstStyle/>
        <a:p>
          <a:endParaRPr lang="en-US"/>
        </a:p>
      </dgm:t>
    </dgm:pt>
    <dgm:pt modelId="{03EC70A4-8C52-41FC-A5D9-BD80FA02C07B}">
      <dgm:prSet/>
      <dgm:spPr/>
      <dgm:t>
        <a:bodyPr/>
        <a:lstStyle/>
        <a:p>
          <a:pPr>
            <a:lnSpc>
              <a:spcPct val="100000"/>
            </a:lnSpc>
          </a:pPr>
          <a:r>
            <a:rPr lang="en-US"/>
            <a:t>Implementing tools like structured logs and dashboards early improves visibility, reduces debugging time, and boosts system reliability.</a:t>
          </a:r>
        </a:p>
      </dgm:t>
    </dgm:pt>
    <dgm:pt modelId="{AC704BA1-E431-4C30-B7C8-7F1EF59F24C3}" type="parTrans" cxnId="{1238E6F1-229B-47A8-9D2E-DACFA56C86F8}">
      <dgm:prSet/>
      <dgm:spPr/>
      <dgm:t>
        <a:bodyPr/>
        <a:lstStyle/>
        <a:p>
          <a:endParaRPr lang="en-US"/>
        </a:p>
      </dgm:t>
    </dgm:pt>
    <dgm:pt modelId="{BF6ACF40-23AB-4A78-8C6D-042B8EE8B3A1}" type="sibTrans" cxnId="{1238E6F1-229B-47A8-9D2E-DACFA56C86F8}">
      <dgm:prSet/>
      <dgm:spPr/>
      <dgm:t>
        <a:bodyPr/>
        <a:lstStyle/>
        <a:p>
          <a:endParaRPr lang="en-US"/>
        </a:p>
      </dgm:t>
    </dgm:pt>
    <dgm:pt modelId="{F105F7FB-17AB-4B62-96D9-F4ADF35B8618}" type="pres">
      <dgm:prSet presAssocID="{0B06437C-D972-48A6-AB7E-B8DAFBF94D8B}" presName="Root" presStyleCnt="0">
        <dgm:presLayoutVars>
          <dgm:dir/>
          <dgm:resizeHandles val="exact"/>
        </dgm:presLayoutVars>
      </dgm:prSet>
      <dgm:spPr/>
    </dgm:pt>
    <dgm:pt modelId="{E03DD970-2E01-4F60-92E4-8B827C5A13AB}" type="pres">
      <dgm:prSet presAssocID="{AE2AA3B2-3A9D-4474-9017-5DF69372799D}" presName="Composite" presStyleCnt="0"/>
      <dgm:spPr/>
    </dgm:pt>
    <dgm:pt modelId="{5B3B1993-46F6-48F8-9714-F1EE1B5A8B18}" type="pres">
      <dgm:prSet presAssocID="{AE2AA3B2-3A9D-4474-9017-5DF69372799D}"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7724" r="22276"/>
          <a:stretch/>
        </a:blipFill>
      </dgm:spPr>
      <dgm:extLst>
        <a:ext uri="{E40237B7-FDA0-4F09-8148-C483321AD2D9}">
          <dgm14:cNvPr xmlns:dgm14="http://schemas.microsoft.com/office/drawing/2010/diagram" id="0" name="" descr="Cloud Computing"/>
        </a:ext>
      </dgm:extLst>
    </dgm:pt>
    <dgm:pt modelId="{E7E3F237-4974-4A12-81F7-EA699C008CF6}" type="pres">
      <dgm:prSet presAssocID="{AE2AA3B2-3A9D-4474-9017-5DF69372799D}" presName="Subtitle" presStyleLbl="revTx" presStyleIdx="0" presStyleCnt="6">
        <dgm:presLayoutVars>
          <dgm:chMax val="0"/>
          <dgm:bulletEnabled/>
        </dgm:presLayoutVars>
      </dgm:prSet>
      <dgm:spPr/>
    </dgm:pt>
    <dgm:pt modelId="{99BF5053-DE3D-4697-AF44-685E6DC50839}" type="pres">
      <dgm:prSet presAssocID="{AE2AA3B2-3A9D-4474-9017-5DF69372799D}" presName="Description" presStyleLbl="revTx" presStyleIdx="1" presStyleCnt="6">
        <dgm:presLayoutVars>
          <dgm:bulletEnabled/>
        </dgm:presLayoutVars>
      </dgm:prSet>
      <dgm:spPr/>
    </dgm:pt>
    <dgm:pt modelId="{5E9DC3C5-BAF5-43EF-B2A6-68F115F9A4FE}" type="pres">
      <dgm:prSet presAssocID="{C3F4E9A6-4B81-4C2C-A404-9C9749B61BE1}" presName="sibTrans" presStyleLbl="sibTrans2D1" presStyleIdx="0" presStyleCnt="0"/>
      <dgm:spPr/>
    </dgm:pt>
    <dgm:pt modelId="{C2DECD5D-9F27-44FD-AF98-E73D96A9219A}" type="pres">
      <dgm:prSet presAssocID="{DEFE13F3-E5EF-4D81-9108-48CF38B48AF4}" presName="Composite" presStyleCnt="0"/>
      <dgm:spPr/>
    </dgm:pt>
    <dgm:pt modelId="{AD6E73DA-52BA-4C3A-AFA6-7B58A4AC54D5}" type="pres">
      <dgm:prSet presAssocID="{DEFE13F3-E5EF-4D81-9108-48CF38B48AF4}"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r="33253" b="4"/>
          <a:stretch/>
        </a:blipFill>
      </dgm:spPr>
      <dgm:extLst>
        <a:ext uri="{E40237B7-FDA0-4F09-8148-C483321AD2D9}">
          <dgm14:cNvPr xmlns:dgm14="http://schemas.microsoft.com/office/drawing/2010/diagram" id="0" name="" descr="Engineer is checking the thermal power plant."/>
        </a:ext>
      </dgm:extLst>
    </dgm:pt>
    <dgm:pt modelId="{CCEDDB5D-7855-4D71-847F-864BAFEADAB2}" type="pres">
      <dgm:prSet presAssocID="{DEFE13F3-E5EF-4D81-9108-48CF38B48AF4}" presName="Subtitle" presStyleLbl="revTx" presStyleIdx="2" presStyleCnt="6">
        <dgm:presLayoutVars>
          <dgm:chMax val="0"/>
          <dgm:bulletEnabled/>
        </dgm:presLayoutVars>
      </dgm:prSet>
      <dgm:spPr/>
    </dgm:pt>
    <dgm:pt modelId="{16AFF58E-868F-43C5-B6A8-CA95F14498F9}" type="pres">
      <dgm:prSet presAssocID="{DEFE13F3-E5EF-4D81-9108-48CF38B48AF4}" presName="Description" presStyleLbl="revTx" presStyleIdx="3" presStyleCnt="6">
        <dgm:presLayoutVars>
          <dgm:bulletEnabled/>
        </dgm:presLayoutVars>
      </dgm:prSet>
      <dgm:spPr/>
    </dgm:pt>
    <dgm:pt modelId="{937CA0D2-8472-4AA0-8CEC-308C7609DEB3}" type="pres">
      <dgm:prSet presAssocID="{44928C3C-C153-4D7E-88D8-CFB8C4B33578}" presName="sibTrans" presStyleLbl="sibTrans2D1" presStyleIdx="0" presStyleCnt="0"/>
      <dgm:spPr/>
    </dgm:pt>
    <dgm:pt modelId="{339BEE19-96A6-47BF-A13D-86FF0AA2C95F}" type="pres">
      <dgm:prSet presAssocID="{F3FA6B4A-6FC0-4A3D-829D-53BBD714039C}" presName="Composite" presStyleCnt="0"/>
      <dgm:spPr/>
    </dgm:pt>
    <dgm:pt modelId="{07157ED7-3CBC-490F-BB42-1CDBBAD28B9D}" type="pres">
      <dgm:prSet presAssocID="{F3FA6B4A-6FC0-4A3D-829D-53BBD714039C}"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28925" r="4328" b="4"/>
          <a:stretch/>
        </a:blipFill>
      </dgm:spPr>
      <dgm:extLst>
        <a:ext uri="{E40237B7-FDA0-4F09-8148-C483321AD2D9}">
          <dgm14:cNvPr xmlns:dgm14="http://schemas.microsoft.com/office/drawing/2010/diagram" id="0" name="" descr="Smartphone, tablet pc and a laptop with infographic screen"/>
        </a:ext>
      </dgm:extLst>
    </dgm:pt>
    <dgm:pt modelId="{0AD39253-25A7-448C-944E-097CAF150F56}" type="pres">
      <dgm:prSet presAssocID="{F3FA6B4A-6FC0-4A3D-829D-53BBD714039C}" presName="Subtitle" presStyleLbl="revTx" presStyleIdx="4" presStyleCnt="6">
        <dgm:presLayoutVars>
          <dgm:chMax val="0"/>
          <dgm:bulletEnabled/>
        </dgm:presLayoutVars>
      </dgm:prSet>
      <dgm:spPr/>
    </dgm:pt>
    <dgm:pt modelId="{52D812DC-4932-4D92-82DA-91E2E8150561}" type="pres">
      <dgm:prSet presAssocID="{F3FA6B4A-6FC0-4A3D-829D-53BBD714039C}" presName="Description" presStyleLbl="revTx" presStyleIdx="5" presStyleCnt="6">
        <dgm:presLayoutVars>
          <dgm:bulletEnabled/>
        </dgm:presLayoutVars>
      </dgm:prSet>
      <dgm:spPr/>
    </dgm:pt>
  </dgm:ptLst>
  <dgm:cxnLst>
    <dgm:cxn modelId="{D0A47E01-A732-4D15-8CD1-DB5B95C675CF}" srcId="{0B06437C-D972-48A6-AB7E-B8DAFBF94D8B}" destId="{F3FA6B4A-6FC0-4A3D-829D-53BBD714039C}" srcOrd="2" destOrd="0" parTransId="{4DF119A5-3E75-4AA6-AB15-4DA22A28E9BA}" sibTransId="{2035D9DA-F341-4632-9FA1-8BEB71073129}"/>
    <dgm:cxn modelId="{45EC0E2E-3823-4104-BD3A-7D847D157261}" type="presOf" srcId="{2E9BF043-6224-425E-8D70-8638717AC478}" destId="{16AFF58E-868F-43C5-B6A8-CA95F14498F9}" srcOrd="0" destOrd="0" presId="urn:microsoft.com/office/officeart/2024/3/layout/verticalVisualTextBlock1"/>
    <dgm:cxn modelId="{3C6A5467-F5E0-4AA7-82D2-9E14199C2E75}" type="presOf" srcId="{C3F4E9A6-4B81-4C2C-A404-9C9749B61BE1}" destId="{5E9DC3C5-BAF5-43EF-B2A6-68F115F9A4FE}" srcOrd="0" destOrd="0" presId="urn:microsoft.com/office/officeart/2024/3/layout/verticalVisualTextBlock1"/>
    <dgm:cxn modelId="{6CCC504E-6469-43F7-8C77-9AC946022C31}" type="presOf" srcId="{0B06437C-D972-48A6-AB7E-B8DAFBF94D8B}" destId="{F105F7FB-17AB-4B62-96D9-F4ADF35B8618}" srcOrd="0" destOrd="0" presId="urn:microsoft.com/office/officeart/2024/3/layout/verticalVisualTextBlock1"/>
    <dgm:cxn modelId="{F1F0C37F-4DC1-4AE0-ACD5-9F616D0D9A09}" srcId="{0B06437C-D972-48A6-AB7E-B8DAFBF94D8B}" destId="{AE2AA3B2-3A9D-4474-9017-5DF69372799D}" srcOrd="0" destOrd="0" parTransId="{20F1B860-2E01-480E-AF89-B36C8FFF4459}" sibTransId="{C3F4E9A6-4B81-4C2C-A404-9C9749B61BE1}"/>
    <dgm:cxn modelId="{A4FAAA94-C5AB-4CE1-9833-8735B53307F9}" type="presOf" srcId="{AE2AA3B2-3A9D-4474-9017-5DF69372799D}" destId="{E7E3F237-4974-4A12-81F7-EA699C008CF6}" srcOrd="0" destOrd="0" presId="urn:microsoft.com/office/officeart/2024/3/layout/verticalVisualTextBlock1"/>
    <dgm:cxn modelId="{EB585595-49D1-45C5-8D82-395BB4CC6E2E}" type="presOf" srcId="{03EC70A4-8C52-41FC-A5D9-BD80FA02C07B}" destId="{52D812DC-4932-4D92-82DA-91E2E8150561}" srcOrd="0" destOrd="0" presId="urn:microsoft.com/office/officeart/2024/3/layout/verticalVisualTextBlock1"/>
    <dgm:cxn modelId="{3A27429B-5497-41F6-A793-9A1EF8DB5EC9}" srcId="{DEFE13F3-E5EF-4D81-9108-48CF38B48AF4}" destId="{2E9BF043-6224-425E-8D70-8638717AC478}" srcOrd="0" destOrd="0" parTransId="{BB7B51D9-D188-47D4-83C9-6A262CEDEE0E}" sibTransId="{9A4C4EE1-6471-46E2-8CAA-9567A6CEE3D3}"/>
    <dgm:cxn modelId="{B42F46A8-C83B-4780-9FDB-31B33DADE660}" srcId="{AE2AA3B2-3A9D-4474-9017-5DF69372799D}" destId="{CD8B9B2C-FB49-4419-82E3-0E2C1DC7DE76}" srcOrd="0" destOrd="0" parTransId="{91093A09-DC91-4146-8EBA-B21D794320F3}" sibTransId="{7248AF0E-0CC7-4AC2-9576-15E1D88CFDC7}"/>
    <dgm:cxn modelId="{DA36AEA9-9E28-45EB-BB17-BF1D040861CB}" srcId="{0B06437C-D972-48A6-AB7E-B8DAFBF94D8B}" destId="{DEFE13F3-E5EF-4D81-9108-48CF38B48AF4}" srcOrd="1" destOrd="0" parTransId="{07EFDFA3-AA2F-4ED8-82E5-BD7063364D94}" sibTransId="{44928C3C-C153-4D7E-88D8-CFB8C4B33578}"/>
    <dgm:cxn modelId="{AE4D51AD-A447-4234-9726-04C5FD900050}" type="presOf" srcId="{CD8B9B2C-FB49-4419-82E3-0E2C1DC7DE76}" destId="{99BF5053-DE3D-4697-AF44-685E6DC50839}" srcOrd="0" destOrd="0" presId="urn:microsoft.com/office/officeart/2024/3/layout/verticalVisualTextBlock1"/>
    <dgm:cxn modelId="{E60875B4-960C-4FDD-BF83-031ABE7B7B2D}" type="presOf" srcId="{F3FA6B4A-6FC0-4A3D-829D-53BBD714039C}" destId="{0AD39253-25A7-448C-944E-097CAF150F56}" srcOrd="0" destOrd="0" presId="urn:microsoft.com/office/officeart/2024/3/layout/verticalVisualTextBlock1"/>
    <dgm:cxn modelId="{DB9B91C5-4843-4AA2-BC1E-AA83B1C5FFF8}" type="presOf" srcId="{DEFE13F3-E5EF-4D81-9108-48CF38B48AF4}" destId="{CCEDDB5D-7855-4D71-847F-864BAFEADAB2}" srcOrd="0" destOrd="0" presId="urn:microsoft.com/office/officeart/2024/3/layout/verticalVisualTextBlock1"/>
    <dgm:cxn modelId="{1238E6F1-229B-47A8-9D2E-DACFA56C86F8}" srcId="{F3FA6B4A-6FC0-4A3D-829D-53BBD714039C}" destId="{03EC70A4-8C52-41FC-A5D9-BD80FA02C07B}" srcOrd="0" destOrd="0" parTransId="{AC704BA1-E431-4C30-B7C8-7F1EF59F24C3}" sibTransId="{BF6ACF40-23AB-4A78-8C6D-042B8EE8B3A1}"/>
    <dgm:cxn modelId="{149F35F8-9013-41B7-847C-91EB5EE033C8}" type="presOf" srcId="{44928C3C-C153-4D7E-88D8-CFB8C4B33578}" destId="{937CA0D2-8472-4AA0-8CEC-308C7609DEB3}" srcOrd="0" destOrd="0" presId="urn:microsoft.com/office/officeart/2024/3/layout/verticalVisualTextBlock1"/>
    <dgm:cxn modelId="{65B4CB04-BB20-4E07-9FF8-7545865AE0AA}" type="presParOf" srcId="{F105F7FB-17AB-4B62-96D9-F4ADF35B8618}" destId="{E03DD970-2E01-4F60-92E4-8B827C5A13AB}" srcOrd="0" destOrd="0" presId="urn:microsoft.com/office/officeart/2024/3/layout/verticalVisualTextBlock1"/>
    <dgm:cxn modelId="{4905AD17-39C3-4D9F-920D-9729820F9CC2}" type="presParOf" srcId="{E03DD970-2E01-4F60-92E4-8B827C5A13AB}" destId="{5B3B1993-46F6-48F8-9714-F1EE1B5A8B18}" srcOrd="0" destOrd="0" presId="urn:microsoft.com/office/officeart/2024/3/layout/verticalVisualTextBlock1"/>
    <dgm:cxn modelId="{FBE4CD64-15D2-4AF9-9978-752C95D5F054}" type="presParOf" srcId="{E03DD970-2E01-4F60-92E4-8B827C5A13AB}" destId="{E7E3F237-4974-4A12-81F7-EA699C008CF6}" srcOrd="1" destOrd="0" presId="urn:microsoft.com/office/officeart/2024/3/layout/verticalVisualTextBlock1"/>
    <dgm:cxn modelId="{B94261EB-0719-4C41-A72F-5DE8169F9F75}" type="presParOf" srcId="{E03DD970-2E01-4F60-92E4-8B827C5A13AB}" destId="{99BF5053-DE3D-4697-AF44-685E6DC50839}" srcOrd="2" destOrd="0" presId="urn:microsoft.com/office/officeart/2024/3/layout/verticalVisualTextBlock1"/>
    <dgm:cxn modelId="{7B67C9C1-C1CE-4908-AC6A-1D28BAD1863F}" type="presParOf" srcId="{F105F7FB-17AB-4B62-96D9-F4ADF35B8618}" destId="{5E9DC3C5-BAF5-43EF-B2A6-68F115F9A4FE}" srcOrd="1" destOrd="0" presId="urn:microsoft.com/office/officeart/2024/3/layout/verticalVisualTextBlock1"/>
    <dgm:cxn modelId="{291F7242-5055-41BF-82A9-41586633200E}" type="presParOf" srcId="{F105F7FB-17AB-4B62-96D9-F4ADF35B8618}" destId="{C2DECD5D-9F27-44FD-AF98-E73D96A9219A}" srcOrd="2" destOrd="0" presId="urn:microsoft.com/office/officeart/2024/3/layout/verticalVisualTextBlock1"/>
    <dgm:cxn modelId="{37560214-B03D-4C29-9D73-640EAC65E7B5}" type="presParOf" srcId="{C2DECD5D-9F27-44FD-AF98-E73D96A9219A}" destId="{AD6E73DA-52BA-4C3A-AFA6-7B58A4AC54D5}" srcOrd="0" destOrd="0" presId="urn:microsoft.com/office/officeart/2024/3/layout/verticalVisualTextBlock1"/>
    <dgm:cxn modelId="{179801BA-49B9-4F14-B1BA-2AEAD2496B9B}" type="presParOf" srcId="{C2DECD5D-9F27-44FD-AF98-E73D96A9219A}" destId="{CCEDDB5D-7855-4D71-847F-864BAFEADAB2}" srcOrd="1" destOrd="0" presId="urn:microsoft.com/office/officeart/2024/3/layout/verticalVisualTextBlock1"/>
    <dgm:cxn modelId="{C26C3246-59AE-4ADE-B984-2F4C59D1C342}" type="presParOf" srcId="{C2DECD5D-9F27-44FD-AF98-E73D96A9219A}" destId="{16AFF58E-868F-43C5-B6A8-CA95F14498F9}" srcOrd="2" destOrd="0" presId="urn:microsoft.com/office/officeart/2024/3/layout/verticalVisualTextBlock1"/>
    <dgm:cxn modelId="{7DDC655C-84D0-4004-A2C3-CB70212926A4}" type="presParOf" srcId="{F105F7FB-17AB-4B62-96D9-F4ADF35B8618}" destId="{937CA0D2-8472-4AA0-8CEC-308C7609DEB3}" srcOrd="3" destOrd="0" presId="urn:microsoft.com/office/officeart/2024/3/layout/verticalVisualTextBlock1"/>
    <dgm:cxn modelId="{59E70167-4B3C-4702-91C4-06F370DCB571}" type="presParOf" srcId="{F105F7FB-17AB-4B62-96D9-F4ADF35B8618}" destId="{339BEE19-96A6-47BF-A13D-86FF0AA2C95F}" srcOrd="4" destOrd="0" presId="urn:microsoft.com/office/officeart/2024/3/layout/verticalVisualTextBlock1"/>
    <dgm:cxn modelId="{48E29EC0-7154-475D-82D9-5B7038DF9B5F}" type="presParOf" srcId="{339BEE19-96A6-47BF-A13D-86FF0AA2C95F}" destId="{07157ED7-3CBC-490F-BB42-1CDBBAD28B9D}" srcOrd="0" destOrd="0" presId="urn:microsoft.com/office/officeart/2024/3/layout/verticalVisualTextBlock1"/>
    <dgm:cxn modelId="{B670CEEC-DAC4-4249-A2F3-C0DD62ACDF5B}" type="presParOf" srcId="{339BEE19-96A6-47BF-A13D-86FF0AA2C95F}" destId="{0AD39253-25A7-448C-944E-097CAF150F56}" srcOrd="1" destOrd="0" presId="urn:microsoft.com/office/officeart/2024/3/layout/verticalVisualTextBlock1"/>
    <dgm:cxn modelId="{C85506C4-991C-4D44-A0EB-B5FA2FE9AB16}" type="presParOf" srcId="{339BEE19-96A6-47BF-A13D-86FF0AA2C95F}" destId="{52D812DC-4932-4D92-82DA-91E2E8150561}"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F5E529C-E7F6-4AC1-B7DB-E14C8247EC41}"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US"/>
        </a:p>
      </dgm:t>
    </dgm:pt>
    <dgm:pt modelId="{1697B314-8792-45E9-9A78-776AE550A1D7}">
      <dgm:prSet/>
      <dgm:spPr/>
      <dgm:t>
        <a:bodyPr/>
        <a:lstStyle/>
        <a:p>
          <a:pPr>
            <a:lnSpc>
              <a:spcPct val="100000"/>
            </a:lnSpc>
            <a:defRPr b="1"/>
          </a:pPr>
          <a:r>
            <a:rPr lang="en-US"/>
            <a:t>Core Observability Practices</a:t>
          </a:r>
        </a:p>
      </dgm:t>
    </dgm:pt>
    <dgm:pt modelId="{0A1971FB-7649-4B8C-86DB-8D9DDB491D7F}" type="parTrans" cxnId="{DEABF377-1E30-46FF-9D1E-17D66849AC01}">
      <dgm:prSet/>
      <dgm:spPr/>
      <dgm:t>
        <a:bodyPr/>
        <a:lstStyle/>
        <a:p>
          <a:endParaRPr lang="en-US"/>
        </a:p>
      </dgm:t>
    </dgm:pt>
    <dgm:pt modelId="{1A68C6EF-1213-40FE-BE8D-AD29F9C66C0F}" type="sibTrans" cxnId="{DEABF377-1E30-46FF-9D1E-17D66849AC01}">
      <dgm:prSet/>
      <dgm:spPr/>
      <dgm:t>
        <a:bodyPr/>
        <a:lstStyle/>
        <a:p>
          <a:pPr>
            <a:lnSpc>
              <a:spcPct val="100000"/>
            </a:lnSpc>
            <a:defRPr b="1"/>
          </a:pPr>
          <a:endParaRPr lang="en-US"/>
        </a:p>
      </dgm:t>
    </dgm:pt>
    <dgm:pt modelId="{0DCB69E7-20C4-4959-A7F7-5A4E76D012C9}">
      <dgm:prSet/>
      <dgm:spPr/>
      <dgm:t>
        <a:bodyPr/>
        <a:lstStyle/>
        <a:p>
          <a:pPr>
            <a:lnSpc>
              <a:spcPct val="100000"/>
            </a:lnSpc>
          </a:pPr>
          <a:r>
            <a:rPr lang="en-US"/>
            <a:t>Structured logging, distributed tracing, and metrics setup are essential for monitoring serverless systems effectively.</a:t>
          </a:r>
        </a:p>
      </dgm:t>
    </dgm:pt>
    <dgm:pt modelId="{29C3CE3E-8BB2-4873-A6E8-E786804BCEFC}" type="parTrans" cxnId="{E0BF5098-A6F5-4B96-8780-A7DC4C47FFD6}">
      <dgm:prSet/>
      <dgm:spPr/>
      <dgm:t>
        <a:bodyPr/>
        <a:lstStyle/>
        <a:p>
          <a:endParaRPr lang="en-US"/>
        </a:p>
      </dgm:t>
    </dgm:pt>
    <dgm:pt modelId="{AD0CCCE6-AFBA-4C18-8174-A112CDD002CC}" type="sibTrans" cxnId="{E0BF5098-A6F5-4B96-8780-A7DC4C47FFD6}">
      <dgm:prSet/>
      <dgm:spPr/>
      <dgm:t>
        <a:bodyPr/>
        <a:lstStyle/>
        <a:p>
          <a:endParaRPr lang="en-US"/>
        </a:p>
      </dgm:t>
    </dgm:pt>
    <dgm:pt modelId="{54DD7422-01BA-4F31-B50E-2CFCD99A31E0}">
      <dgm:prSet/>
      <dgm:spPr/>
      <dgm:t>
        <a:bodyPr/>
        <a:lstStyle/>
        <a:p>
          <a:pPr>
            <a:lnSpc>
              <a:spcPct val="100000"/>
            </a:lnSpc>
            <a:defRPr b="1"/>
          </a:pPr>
          <a:r>
            <a:rPr lang="en-US"/>
            <a:t>Measurement Scales and Inspection</a:t>
          </a:r>
        </a:p>
      </dgm:t>
    </dgm:pt>
    <dgm:pt modelId="{611422F7-691C-422E-9D0E-06E3A3766CAD}" type="parTrans" cxnId="{E531B1E3-D23A-449F-B4A7-3C6309B98CA1}">
      <dgm:prSet/>
      <dgm:spPr/>
      <dgm:t>
        <a:bodyPr/>
        <a:lstStyle/>
        <a:p>
          <a:endParaRPr lang="en-US"/>
        </a:p>
      </dgm:t>
    </dgm:pt>
    <dgm:pt modelId="{76FEF5B9-A9E8-498C-909D-E2EC67F8419F}" type="sibTrans" cxnId="{E531B1E3-D23A-449F-B4A7-3C6309B98CA1}">
      <dgm:prSet/>
      <dgm:spPr/>
      <dgm:t>
        <a:bodyPr/>
        <a:lstStyle/>
        <a:p>
          <a:pPr>
            <a:lnSpc>
              <a:spcPct val="100000"/>
            </a:lnSpc>
            <a:defRPr b="1"/>
          </a:pPr>
          <a:endParaRPr lang="en-US"/>
        </a:p>
      </dgm:t>
    </dgm:pt>
    <dgm:pt modelId="{8F46EF7D-94CA-4A5F-AF23-00846B8C0F2C}">
      <dgm:prSet/>
      <dgm:spPr/>
      <dgm:t>
        <a:bodyPr/>
        <a:lstStyle/>
        <a:p>
          <a:pPr>
            <a:lnSpc>
              <a:spcPct val="100000"/>
            </a:lnSpc>
          </a:pPr>
          <a:r>
            <a:rPr lang="en-US"/>
            <a:t>Using metaphors like measurement scales and inspection windows helps visualize gaining insight into system components.</a:t>
          </a:r>
        </a:p>
      </dgm:t>
    </dgm:pt>
    <dgm:pt modelId="{3FAFE951-25F9-481B-9B17-8511FC5A24E4}" type="parTrans" cxnId="{776F8F0C-5DCB-4942-B67A-03E13BD9B671}">
      <dgm:prSet/>
      <dgm:spPr/>
      <dgm:t>
        <a:bodyPr/>
        <a:lstStyle/>
        <a:p>
          <a:endParaRPr lang="en-US"/>
        </a:p>
      </dgm:t>
    </dgm:pt>
    <dgm:pt modelId="{FC0382B6-2B58-483C-87AB-AE0FD2C2276A}" type="sibTrans" cxnId="{776F8F0C-5DCB-4942-B67A-03E13BD9B671}">
      <dgm:prSet/>
      <dgm:spPr/>
      <dgm:t>
        <a:bodyPr/>
        <a:lstStyle/>
        <a:p>
          <a:endParaRPr lang="en-US"/>
        </a:p>
      </dgm:t>
    </dgm:pt>
    <dgm:pt modelId="{46DF34A6-4ED3-4BC6-AEFB-A410AB5E5B57}">
      <dgm:prSet/>
      <dgm:spPr/>
      <dgm:t>
        <a:bodyPr/>
        <a:lstStyle/>
        <a:p>
          <a:pPr>
            <a:lnSpc>
              <a:spcPct val="100000"/>
            </a:lnSpc>
            <a:defRPr b="1"/>
          </a:pPr>
          <a:r>
            <a:rPr lang="en-US"/>
            <a:t>Importance of Correlation IDs</a:t>
          </a:r>
        </a:p>
      </dgm:t>
    </dgm:pt>
    <dgm:pt modelId="{5209AFA6-64C0-41BF-921C-FCFC346A479A}" type="parTrans" cxnId="{E76829E7-D47F-4B4B-A262-CDD780CDB0F9}">
      <dgm:prSet/>
      <dgm:spPr/>
      <dgm:t>
        <a:bodyPr/>
        <a:lstStyle/>
        <a:p>
          <a:endParaRPr lang="en-US"/>
        </a:p>
      </dgm:t>
    </dgm:pt>
    <dgm:pt modelId="{9B19FC89-6440-451C-9941-50E1BC7C6EDC}" type="sibTrans" cxnId="{E76829E7-D47F-4B4B-A262-CDD780CDB0F9}">
      <dgm:prSet/>
      <dgm:spPr/>
      <dgm:t>
        <a:bodyPr/>
        <a:lstStyle/>
        <a:p>
          <a:endParaRPr lang="en-US"/>
        </a:p>
      </dgm:t>
    </dgm:pt>
    <dgm:pt modelId="{10FBA41A-F319-4984-9B43-D81D77345F45}">
      <dgm:prSet/>
      <dgm:spPr/>
      <dgm:t>
        <a:bodyPr/>
        <a:lstStyle/>
        <a:p>
          <a:pPr>
            <a:lnSpc>
              <a:spcPct val="100000"/>
            </a:lnSpc>
          </a:pPr>
          <a:r>
            <a:rPr lang="en-US"/>
            <a:t>Correlation IDs link logs and traces, preventing guesswork and helping pinpoint root causes quickly.</a:t>
          </a:r>
        </a:p>
      </dgm:t>
    </dgm:pt>
    <dgm:pt modelId="{635A9125-CAC0-44B0-A8B4-21A6E22006B7}" type="parTrans" cxnId="{D6FAC044-C288-4D29-8CBD-BB030ACEE9BC}">
      <dgm:prSet/>
      <dgm:spPr/>
      <dgm:t>
        <a:bodyPr/>
        <a:lstStyle/>
        <a:p>
          <a:endParaRPr lang="en-US"/>
        </a:p>
      </dgm:t>
    </dgm:pt>
    <dgm:pt modelId="{E3A68624-4467-4A9D-9F01-FB240F5D0999}" type="sibTrans" cxnId="{D6FAC044-C288-4D29-8CBD-BB030ACEE9BC}">
      <dgm:prSet/>
      <dgm:spPr/>
      <dgm:t>
        <a:bodyPr/>
        <a:lstStyle/>
        <a:p>
          <a:endParaRPr lang="en-US"/>
        </a:p>
      </dgm:t>
    </dgm:pt>
    <dgm:pt modelId="{CACD41EE-4861-4871-8116-FB42DA8EE8D6}" type="pres">
      <dgm:prSet presAssocID="{1F5E529C-E7F6-4AC1-B7DB-E14C8247EC41}" presName="Root" presStyleCnt="0">
        <dgm:presLayoutVars>
          <dgm:dir/>
          <dgm:resizeHandles val="exact"/>
        </dgm:presLayoutVars>
      </dgm:prSet>
      <dgm:spPr/>
    </dgm:pt>
    <dgm:pt modelId="{69578013-6753-471C-ADF1-6E4794253FA6}" type="pres">
      <dgm:prSet presAssocID="{1697B314-8792-45E9-9A78-776AE550A1D7}" presName="Composite" presStyleCnt="0"/>
      <dgm:spPr/>
    </dgm:pt>
    <dgm:pt modelId="{1CF45B89-B79C-49E6-82D9-7E06BFC641E3}" type="pres">
      <dgm:prSet presAssocID="{1697B314-8792-45E9-9A78-776AE550A1D7}"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5570" r="17683" b="4"/>
          <a:stretch/>
        </a:blipFill>
      </dgm:spPr>
      <dgm:extLst>
        <a:ext uri="{E40237B7-FDA0-4F09-8148-C483321AD2D9}">
          <dgm14:cNvPr xmlns:dgm14="http://schemas.microsoft.com/office/drawing/2010/diagram" id="0" name="" descr="A black and white photo of tree Rings"/>
        </a:ext>
      </dgm:extLst>
    </dgm:pt>
    <dgm:pt modelId="{0BF47AA5-AB0C-4D65-A3A5-99CFF1A28699}" type="pres">
      <dgm:prSet presAssocID="{1697B314-8792-45E9-9A78-776AE550A1D7}" presName="Subtitle" presStyleLbl="revTx" presStyleIdx="0" presStyleCnt="6">
        <dgm:presLayoutVars>
          <dgm:chMax val="0"/>
          <dgm:bulletEnabled/>
        </dgm:presLayoutVars>
      </dgm:prSet>
      <dgm:spPr/>
    </dgm:pt>
    <dgm:pt modelId="{754D93D7-91D0-4FAA-BEC3-AFD495E5E00C}" type="pres">
      <dgm:prSet presAssocID="{1697B314-8792-45E9-9A78-776AE550A1D7}" presName="Description" presStyleLbl="revTx" presStyleIdx="1" presStyleCnt="6">
        <dgm:presLayoutVars>
          <dgm:bulletEnabled/>
        </dgm:presLayoutVars>
      </dgm:prSet>
      <dgm:spPr/>
    </dgm:pt>
    <dgm:pt modelId="{7DDCB383-8B9B-48F6-AFC1-D067D10195BE}" type="pres">
      <dgm:prSet presAssocID="{1A68C6EF-1213-40FE-BE8D-AD29F9C66C0F}" presName="sibTrans" presStyleLbl="sibTrans2D1" presStyleIdx="0" presStyleCnt="0"/>
      <dgm:spPr/>
    </dgm:pt>
    <dgm:pt modelId="{322C155F-02D4-4FC2-9C69-1BC81FBC08ED}" type="pres">
      <dgm:prSet presAssocID="{54DD7422-01BA-4F31-B50E-2CFCD99A31E0}" presName="Composite" presStyleCnt="0"/>
      <dgm:spPr/>
    </dgm:pt>
    <dgm:pt modelId="{F5DB96AE-6337-4941-8422-5B8D851B19FF}" type="pres">
      <dgm:prSet presAssocID="{54DD7422-01BA-4F31-B50E-2CFCD99A31E0}"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31511" r="30988" b="-4"/>
          <a:stretch/>
        </a:blipFill>
      </dgm:spPr>
      <dgm:extLst>
        <a:ext uri="{E40237B7-FDA0-4F09-8148-C483321AD2D9}">
          <dgm14:cNvPr xmlns:dgm14="http://schemas.microsoft.com/office/drawing/2010/diagram" id="0" name="" descr="Authentication by facial recognition concept - Biometric - Security system"/>
        </a:ext>
      </dgm:extLst>
    </dgm:pt>
    <dgm:pt modelId="{3A31C9C6-796A-49DF-88DD-7C63A2644578}" type="pres">
      <dgm:prSet presAssocID="{54DD7422-01BA-4F31-B50E-2CFCD99A31E0}" presName="Subtitle" presStyleLbl="revTx" presStyleIdx="2" presStyleCnt="6">
        <dgm:presLayoutVars>
          <dgm:chMax val="0"/>
          <dgm:bulletEnabled/>
        </dgm:presLayoutVars>
      </dgm:prSet>
      <dgm:spPr/>
    </dgm:pt>
    <dgm:pt modelId="{45D18EF1-6255-4092-BDB2-18FB692684D5}" type="pres">
      <dgm:prSet presAssocID="{54DD7422-01BA-4F31-B50E-2CFCD99A31E0}" presName="Description" presStyleLbl="revTx" presStyleIdx="3" presStyleCnt="6">
        <dgm:presLayoutVars>
          <dgm:bulletEnabled/>
        </dgm:presLayoutVars>
      </dgm:prSet>
      <dgm:spPr/>
    </dgm:pt>
    <dgm:pt modelId="{9028680F-5132-4D5D-BEC7-D25406C74B56}" type="pres">
      <dgm:prSet presAssocID="{76FEF5B9-A9E8-498C-909D-E2EC67F8419F}" presName="sibTrans" presStyleLbl="sibTrans2D1" presStyleIdx="0" presStyleCnt="0"/>
      <dgm:spPr/>
    </dgm:pt>
    <dgm:pt modelId="{E62CDA11-F047-4F8B-B427-6A93D80FA22A}" type="pres">
      <dgm:prSet presAssocID="{46DF34A6-4ED3-4BC6-AEFB-A410AB5E5B57}" presName="Composite" presStyleCnt="0"/>
      <dgm:spPr/>
    </dgm:pt>
    <dgm:pt modelId="{CE86118E-B91B-4400-A1D9-5BC443B4E2B1}" type="pres">
      <dgm:prSet presAssocID="{46DF34A6-4ED3-4BC6-AEFB-A410AB5E5B57}"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9675" r="23578" b="4"/>
          <a:stretch/>
        </a:blipFill>
      </dgm:spPr>
      <dgm:extLst>
        <a:ext uri="{E40237B7-FDA0-4F09-8148-C483321AD2D9}">
          <dgm14:cNvPr xmlns:dgm14="http://schemas.microsoft.com/office/drawing/2010/diagram" id="0" name="" descr="Red Communication bubbles with copy space are connected each other with black arrows. This image shows the social media, and online communication between people."/>
        </a:ext>
      </dgm:extLst>
    </dgm:pt>
    <dgm:pt modelId="{14080DBF-76F6-4647-A69A-B545542F8506}" type="pres">
      <dgm:prSet presAssocID="{46DF34A6-4ED3-4BC6-AEFB-A410AB5E5B57}" presName="Subtitle" presStyleLbl="revTx" presStyleIdx="4" presStyleCnt="6">
        <dgm:presLayoutVars>
          <dgm:chMax val="0"/>
          <dgm:bulletEnabled/>
        </dgm:presLayoutVars>
      </dgm:prSet>
      <dgm:spPr/>
    </dgm:pt>
    <dgm:pt modelId="{3C0B0EE3-C801-4C7C-83D9-9BFC805B235C}" type="pres">
      <dgm:prSet presAssocID="{46DF34A6-4ED3-4BC6-AEFB-A410AB5E5B57}" presName="Description" presStyleLbl="revTx" presStyleIdx="5" presStyleCnt="6">
        <dgm:presLayoutVars>
          <dgm:bulletEnabled/>
        </dgm:presLayoutVars>
      </dgm:prSet>
      <dgm:spPr/>
    </dgm:pt>
  </dgm:ptLst>
  <dgm:cxnLst>
    <dgm:cxn modelId="{776F8F0C-5DCB-4942-B67A-03E13BD9B671}" srcId="{54DD7422-01BA-4F31-B50E-2CFCD99A31E0}" destId="{8F46EF7D-94CA-4A5F-AF23-00846B8C0F2C}" srcOrd="0" destOrd="0" parTransId="{3FAFE951-25F9-481B-9B17-8511FC5A24E4}" sibTransId="{FC0382B6-2B58-483C-87AB-AE0FD2C2276A}"/>
    <dgm:cxn modelId="{0D1FA343-CF1D-4FA0-AF01-8EFA823C0396}" type="presOf" srcId="{1F5E529C-E7F6-4AC1-B7DB-E14C8247EC41}" destId="{CACD41EE-4861-4871-8116-FB42DA8EE8D6}" srcOrd="0" destOrd="0" presId="urn:microsoft.com/office/officeart/2024/3/layout/verticalVisualTextBlock1"/>
    <dgm:cxn modelId="{D6FAC044-C288-4D29-8CBD-BB030ACEE9BC}" srcId="{46DF34A6-4ED3-4BC6-AEFB-A410AB5E5B57}" destId="{10FBA41A-F319-4984-9B43-D81D77345F45}" srcOrd="0" destOrd="0" parTransId="{635A9125-CAC0-44B0-A8B4-21A6E22006B7}" sibTransId="{E3A68624-4467-4A9D-9F01-FB240F5D0999}"/>
    <dgm:cxn modelId="{DEABF377-1E30-46FF-9D1E-17D66849AC01}" srcId="{1F5E529C-E7F6-4AC1-B7DB-E14C8247EC41}" destId="{1697B314-8792-45E9-9A78-776AE550A1D7}" srcOrd="0" destOrd="0" parTransId="{0A1971FB-7649-4B8C-86DB-8D9DDB491D7F}" sibTransId="{1A68C6EF-1213-40FE-BE8D-AD29F9C66C0F}"/>
    <dgm:cxn modelId="{12D5397E-F64A-42E2-BF3B-5A997B7FFA49}" type="presOf" srcId="{76FEF5B9-A9E8-498C-909D-E2EC67F8419F}" destId="{9028680F-5132-4D5D-BEC7-D25406C74B56}" srcOrd="0" destOrd="0" presId="urn:microsoft.com/office/officeart/2024/3/layout/verticalVisualTextBlock1"/>
    <dgm:cxn modelId="{68155284-E7B5-47D2-BEBD-7C27473E0B3E}" type="presOf" srcId="{46DF34A6-4ED3-4BC6-AEFB-A410AB5E5B57}" destId="{14080DBF-76F6-4647-A69A-B545542F8506}" srcOrd="0" destOrd="0" presId="urn:microsoft.com/office/officeart/2024/3/layout/verticalVisualTextBlock1"/>
    <dgm:cxn modelId="{E0BF5098-A6F5-4B96-8780-A7DC4C47FFD6}" srcId="{1697B314-8792-45E9-9A78-776AE550A1D7}" destId="{0DCB69E7-20C4-4959-A7F7-5A4E76D012C9}" srcOrd="0" destOrd="0" parTransId="{29C3CE3E-8BB2-4873-A6E8-E786804BCEFC}" sibTransId="{AD0CCCE6-AFBA-4C18-8174-A112CDD002CC}"/>
    <dgm:cxn modelId="{D2E5D8A5-5AF1-4744-98F1-AA4FA41130C0}" type="presOf" srcId="{0DCB69E7-20C4-4959-A7F7-5A4E76D012C9}" destId="{754D93D7-91D0-4FAA-BEC3-AFD495E5E00C}" srcOrd="0" destOrd="0" presId="urn:microsoft.com/office/officeart/2024/3/layout/verticalVisualTextBlock1"/>
    <dgm:cxn modelId="{7C8871AE-CCA9-4B81-888E-B525382B598E}" type="presOf" srcId="{10FBA41A-F319-4984-9B43-D81D77345F45}" destId="{3C0B0EE3-C801-4C7C-83D9-9BFC805B235C}" srcOrd="0" destOrd="0" presId="urn:microsoft.com/office/officeart/2024/3/layout/verticalVisualTextBlock1"/>
    <dgm:cxn modelId="{175357B1-6B26-43A1-8E48-21237030E7A6}" type="presOf" srcId="{1697B314-8792-45E9-9A78-776AE550A1D7}" destId="{0BF47AA5-AB0C-4D65-A3A5-99CFF1A28699}" srcOrd="0" destOrd="0" presId="urn:microsoft.com/office/officeart/2024/3/layout/verticalVisualTextBlock1"/>
    <dgm:cxn modelId="{B42DF4B8-F67F-49A2-A65E-24C619B3B0BB}" type="presOf" srcId="{8F46EF7D-94CA-4A5F-AF23-00846B8C0F2C}" destId="{45D18EF1-6255-4092-BDB2-18FB692684D5}" srcOrd="0" destOrd="0" presId="urn:microsoft.com/office/officeart/2024/3/layout/verticalVisualTextBlock1"/>
    <dgm:cxn modelId="{AE1130CF-7757-4549-8385-59C9CC82AD53}" type="presOf" srcId="{1A68C6EF-1213-40FE-BE8D-AD29F9C66C0F}" destId="{7DDCB383-8B9B-48F6-AFC1-D067D10195BE}" srcOrd="0" destOrd="0" presId="urn:microsoft.com/office/officeart/2024/3/layout/verticalVisualTextBlock1"/>
    <dgm:cxn modelId="{E531B1E3-D23A-449F-B4A7-3C6309B98CA1}" srcId="{1F5E529C-E7F6-4AC1-B7DB-E14C8247EC41}" destId="{54DD7422-01BA-4F31-B50E-2CFCD99A31E0}" srcOrd="1" destOrd="0" parTransId="{611422F7-691C-422E-9D0E-06E3A3766CAD}" sibTransId="{76FEF5B9-A9E8-498C-909D-E2EC67F8419F}"/>
    <dgm:cxn modelId="{E76829E7-D47F-4B4B-A262-CDD780CDB0F9}" srcId="{1F5E529C-E7F6-4AC1-B7DB-E14C8247EC41}" destId="{46DF34A6-4ED3-4BC6-AEFB-A410AB5E5B57}" srcOrd="2" destOrd="0" parTransId="{5209AFA6-64C0-41BF-921C-FCFC346A479A}" sibTransId="{9B19FC89-6440-451C-9941-50E1BC7C6EDC}"/>
    <dgm:cxn modelId="{37E217F3-2F65-4D6A-A48A-04F05B5993D4}" type="presOf" srcId="{54DD7422-01BA-4F31-B50E-2CFCD99A31E0}" destId="{3A31C9C6-796A-49DF-88DD-7C63A2644578}" srcOrd="0" destOrd="0" presId="urn:microsoft.com/office/officeart/2024/3/layout/verticalVisualTextBlock1"/>
    <dgm:cxn modelId="{870A643D-94DF-4BB4-8A8C-EBACF93A1B2D}" type="presParOf" srcId="{CACD41EE-4861-4871-8116-FB42DA8EE8D6}" destId="{69578013-6753-471C-ADF1-6E4794253FA6}" srcOrd="0" destOrd="0" presId="urn:microsoft.com/office/officeart/2024/3/layout/verticalVisualTextBlock1"/>
    <dgm:cxn modelId="{41879433-3C5C-4941-BEBF-F8CAABF881EB}" type="presParOf" srcId="{69578013-6753-471C-ADF1-6E4794253FA6}" destId="{1CF45B89-B79C-49E6-82D9-7E06BFC641E3}" srcOrd="0" destOrd="0" presId="urn:microsoft.com/office/officeart/2024/3/layout/verticalVisualTextBlock1"/>
    <dgm:cxn modelId="{ED1296B4-6B73-40F8-B7CA-A127263C7758}" type="presParOf" srcId="{69578013-6753-471C-ADF1-6E4794253FA6}" destId="{0BF47AA5-AB0C-4D65-A3A5-99CFF1A28699}" srcOrd="1" destOrd="0" presId="urn:microsoft.com/office/officeart/2024/3/layout/verticalVisualTextBlock1"/>
    <dgm:cxn modelId="{A867C61F-9DCA-4E0B-8A96-F3C38DFC244F}" type="presParOf" srcId="{69578013-6753-471C-ADF1-6E4794253FA6}" destId="{754D93D7-91D0-4FAA-BEC3-AFD495E5E00C}" srcOrd="2" destOrd="0" presId="urn:microsoft.com/office/officeart/2024/3/layout/verticalVisualTextBlock1"/>
    <dgm:cxn modelId="{76F090AE-A86F-45B3-8CFF-7C09CF6C8024}" type="presParOf" srcId="{CACD41EE-4861-4871-8116-FB42DA8EE8D6}" destId="{7DDCB383-8B9B-48F6-AFC1-D067D10195BE}" srcOrd="1" destOrd="0" presId="urn:microsoft.com/office/officeart/2024/3/layout/verticalVisualTextBlock1"/>
    <dgm:cxn modelId="{872B9FF4-58C0-49C6-A55A-76A607AB3973}" type="presParOf" srcId="{CACD41EE-4861-4871-8116-FB42DA8EE8D6}" destId="{322C155F-02D4-4FC2-9C69-1BC81FBC08ED}" srcOrd="2" destOrd="0" presId="urn:microsoft.com/office/officeart/2024/3/layout/verticalVisualTextBlock1"/>
    <dgm:cxn modelId="{8FD537C9-6577-480B-9B25-97FD05A102D6}" type="presParOf" srcId="{322C155F-02D4-4FC2-9C69-1BC81FBC08ED}" destId="{F5DB96AE-6337-4941-8422-5B8D851B19FF}" srcOrd="0" destOrd="0" presId="urn:microsoft.com/office/officeart/2024/3/layout/verticalVisualTextBlock1"/>
    <dgm:cxn modelId="{C99A873E-B0B8-481A-89E7-A87F2FBCE606}" type="presParOf" srcId="{322C155F-02D4-4FC2-9C69-1BC81FBC08ED}" destId="{3A31C9C6-796A-49DF-88DD-7C63A2644578}" srcOrd="1" destOrd="0" presId="urn:microsoft.com/office/officeart/2024/3/layout/verticalVisualTextBlock1"/>
    <dgm:cxn modelId="{ADB3D256-1D2B-4D77-9E3D-382C00048F55}" type="presParOf" srcId="{322C155F-02D4-4FC2-9C69-1BC81FBC08ED}" destId="{45D18EF1-6255-4092-BDB2-18FB692684D5}" srcOrd="2" destOrd="0" presId="urn:microsoft.com/office/officeart/2024/3/layout/verticalVisualTextBlock1"/>
    <dgm:cxn modelId="{086C4CF7-293A-46C4-B4D6-DA44E8AE9388}" type="presParOf" srcId="{CACD41EE-4861-4871-8116-FB42DA8EE8D6}" destId="{9028680F-5132-4D5D-BEC7-D25406C74B56}" srcOrd="3" destOrd="0" presId="urn:microsoft.com/office/officeart/2024/3/layout/verticalVisualTextBlock1"/>
    <dgm:cxn modelId="{D8683616-385A-49C7-B8D5-F5E84B607422}" type="presParOf" srcId="{CACD41EE-4861-4871-8116-FB42DA8EE8D6}" destId="{E62CDA11-F047-4F8B-B427-6A93D80FA22A}" srcOrd="4" destOrd="0" presId="urn:microsoft.com/office/officeart/2024/3/layout/verticalVisualTextBlock1"/>
    <dgm:cxn modelId="{569D955D-C8CF-4A4D-B4B5-B0006659DCF7}" type="presParOf" srcId="{E62CDA11-F047-4F8B-B427-6A93D80FA22A}" destId="{CE86118E-B91B-4400-A1D9-5BC443B4E2B1}" srcOrd="0" destOrd="0" presId="urn:microsoft.com/office/officeart/2024/3/layout/verticalVisualTextBlock1"/>
    <dgm:cxn modelId="{2FCBD0A7-5CBF-4F5C-8542-C244B37C6036}" type="presParOf" srcId="{E62CDA11-F047-4F8B-B427-6A93D80FA22A}" destId="{14080DBF-76F6-4647-A69A-B545542F8506}" srcOrd="1" destOrd="0" presId="urn:microsoft.com/office/officeart/2024/3/layout/verticalVisualTextBlock1"/>
    <dgm:cxn modelId="{72370393-EAA0-4F76-9AE3-C89956E6DDFF}" type="presParOf" srcId="{E62CDA11-F047-4F8B-B427-6A93D80FA22A}" destId="{3C0B0EE3-C801-4C7C-83D9-9BFC805B235C}"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26A6B1-CB9B-4987-9CE3-C35A2A404B91}">
      <dsp:nvSpPr>
        <dsp:cNvPr id="0" name=""/>
        <dsp:cNvSpPr/>
      </dsp:nvSpPr>
      <dsp:spPr>
        <a:xfrm>
          <a:off x="0" y="0"/>
          <a:ext cx="2592824" cy="320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Operational Simplicity</a:t>
          </a:r>
        </a:p>
      </dsp:txBody>
      <dsp:txXfrm>
        <a:off x="0" y="0"/>
        <a:ext cx="2592824" cy="320973"/>
      </dsp:txXfrm>
    </dsp:sp>
    <dsp:sp modelId="{B975D588-A308-4633-9CBE-CA03E82010E5}">
      <dsp:nvSpPr>
        <dsp:cNvPr id="0" name=""/>
        <dsp:cNvSpPr/>
      </dsp:nvSpPr>
      <dsp:spPr>
        <a:xfrm>
          <a:off x="0" y="320973"/>
          <a:ext cx="2592824" cy="2090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Serverless computing reduces complexity by removing infrastructure management tasks, enabling focus on development.</a:t>
          </a:r>
        </a:p>
      </dsp:txBody>
      <dsp:txXfrm>
        <a:off x="0" y="320973"/>
        <a:ext cx="2592824" cy="2090261"/>
      </dsp:txXfrm>
    </dsp:sp>
    <dsp:sp modelId="{5D96D72B-13C0-4CF4-89DB-BC9D640C2EB8}">
      <dsp:nvSpPr>
        <dsp:cNvPr id="0" name=""/>
        <dsp:cNvSpPr/>
      </dsp:nvSpPr>
      <dsp:spPr>
        <a:xfrm>
          <a:off x="2852106" y="0"/>
          <a:ext cx="2592824" cy="320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Scalability Benefits</a:t>
          </a:r>
        </a:p>
      </dsp:txBody>
      <dsp:txXfrm>
        <a:off x="2852106" y="0"/>
        <a:ext cx="2592824" cy="320973"/>
      </dsp:txXfrm>
    </dsp:sp>
    <dsp:sp modelId="{8A05A3FA-B6A1-4C68-873D-57E6FCC7B5B5}">
      <dsp:nvSpPr>
        <dsp:cNvPr id="0" name=""/>
        <dsp:cNvSpPr/>
      </dsp:nvSpPr>
      <dsp:spPr>
        <a:xfrm>
          <a:off x="2852106" y="320973"/>
          <a:ext cx="2592824" cy="2090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Serverless platforms automatically scale applications based on demand without manual intervention.</a:t>
          </a:r>
        </a:p>
      </dsp:txBody>
      <dsp:txXfrm>
        <a:off x="2852106" y="320973"/>
        <a:ext cx="2592824" cy="2090261"/>
      </dsp:txXfrm>
    </dsp:sp>
    <dsp:sp modelId="{9B6CB205-BFA8-4DD4-A5E8-D62770118A80}">
      <dsp:nvSpPr>
        <dsp:cNvPr id="0" name=""/>
        <dsp:cNvSpPr/>
      </dsp:nvSpPr>
      <dsp:spPr>
        <a:xfrm>
          <a:off x="5704212" y="0"/>
          <a:ext cx="2592824" cy="320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Cost Efficiency</a:t>
          </a:r>
        </a:p>
      </dsp:txBody>
      <dsp:txXfrm>
        <a:off x="5704212" y="0"/>
        <a:ext cx="2592824" cy="320973"/>
      </dsp:txXfrm>
    </dsp:sp>
    <dsp:sp modelId="{D5193EE4-BA0B-4D86-B458-706E6ABBFAB5}">
      <dsp:nvSpPr>
        <dsp:cNvPr id="0" name=""/>
        <dsp:cNvSpPr/>
      </dsp:nvSpPr>
      <dsp:spPr>
        <a:xfrm>
          <a:off x="5704212" y="320973"/>
          <a:ext cx="2592824" cy="2090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Pay-as-you-go pricing models reduce costs by charging only for actual resource usage.</a:t>
          </a:r>
        </a:p>
      </dsp:txBody>
      <dsp:txXfrm>
        <a:off x="5704212" y="320973"/>
        <a:ext cx="2592824" cy="2090261"/>
      </dsp:txXfrm>
    </dsp:sp>
    <dsp:sp modelId="{46C5CC69-620E-41C3-A097-A8F7A0965034}">
      <dsp:nvSpPr>
        <dsp:cNvPr id="0" name=""/>
        <dsp:cNvSpPr/>
      </dsp:nvSpPr>
      <dsp:spPr>
        <a:xfrm>
          <a:off x="8556319" y="0"/>
          <a:ext cx="2592824" cy="320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Faster Innovation</a:t>
          </a:r>
        </a:p>
      </dsp:txBody>
      <dsp:txXfrm>
        <a:off x="8556319" y="0"/>
        <a:ext cx="2592824" cy="320973"/>
      </dsp:txXfrm>
    </dsp:sp>
    <dsp:sp modelId="{7CB76F18-39B0-47AE-A5F8-98EF00569334}">
      <dsp:nvSpPr>
        <dsp:cNvPr id="0" name=""/>
        <dsp:cNvSpPr/>
      </dsp:nvSpPr>
      <dsp:spPr>
        <a:xfrm>
          <a:off x="8556319" y="320973"/>
          <a:ext cx="2592824" cy="2090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Developers can rapidly build and deploy features, accelerating time to market with serverless architectures.</a:t>
          </a:r>
        </a:p>
      </dsp:txBody>
      <dsp:txXfrm>
        <a:off x="8556319" y="320973"/>
        <a:ext cx="2592824" cy="20902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7AEF6F-2767-402B-89B6-108DB619B644}">
      <dsp:nvSpPr>
        <dsp:cNvPr id="0" name=""/>
        <dsp:cNvSpPr/>
      </dsp:nvSpPr>
      <dsp:spPr>
        <a:xfrm>
          <a:off x="0" y="0"/>
          <a:ext cx="1680960" cy="168096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5048" r="9949" b="-4"/>
          <a:stretch/>
        </a:blipFill>
        <a:ln>
          <a:noFill/>
        </a:ln>
        <a:effectLst/>
      </dsp:spPr>
      <dsp:style>
        <a:lnRef idx="0">
          <a:scrgbClr r="0" g="0" b="0"/>
        </a:lnRef>
        <a:fillRef idx="3">
          <a:scrgbClr r="0" g="0" b="0"/>
        </a:fillRef>
        <a:effectRef idx="2">
          <a:scrgbClr r="0" g="0" b="0"/>
        </a:effectRef>
        <a:fontRef idx="minor">
          <a:schemeClr val="lt1"/>
        </a:fontRef>
      </dsp:style>
    </dsp:sp>
    <dsp:sp modelId="{C1F14F21-DAD1-4848-83FF-322191679A06}">
      <dsp:nvSpPr>
        <dsp:cNvPr id="0" name=""/>
        <dsp:cNvSpPr/>
      </dsp:nvSpPr>
      <dsp:spPr>
        <a:xfrm>
          <a:off x="1860960" y="0"/>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Discrete Single-Responsibility Functions</a:t>
          </a:r>
        </a:p>
      </dsp:txBody>
      <dsp:txXfrm>
        <a:off x="1860960" y="0"/>
        <a:ext cx="5170775" cy="346241"/>
      </dsp:txXfrm>
    </dsp:sp>
    <dsp:sp modelId="{F67BE236-4548-444C-8553-1637459AA14F}">
      <dsp:nvSpPr>
        <dsp:cNvPr id="0" name=""/>
        <dsp:cNvSpPr/>
      </dsp:nvSpPr>
      <dsp:spPr>
        <a:xfrm>
          <a:off x="1860960" y="346241"/>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Microservices built as single, independent functions enable clear modular division and responsibility separation.</a:t>
          </a:r>
        </a:p>
      </dsp:txBody>
      <dsp:txXfrm>
        <a:off x="1860960" y="346241"/>
        <a:ext cx="5170775" cy="1334718"/>
      </dsp:txXfrm>
    </dsp:sp>
    <dsp:sp modelId="{FC620F30-AD0D-4DC1-BCCD-94449B7E7147}">
      <dsp:nvSpPr>
        <dsp:cNvPr id="0" name=""/>
        <dsp:cNvSpPr/>
      </dsp:nvSpPr>
      <dsp:spPr>
        <a:xfrm>
          <a:off x="0" y="1815436"/>
          <a:ext cx="1680960" cy="168096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33249" r="3" b="4"/>
          <a:stretch/>
        </a:blipFill>
        <a:ln>
          <a:noFill/>
        </a:ln>
        <a:effectLst/>
      </dsp:spPr>
      <dsp:style>
        <a:lnRef idx="0">
          <a:scrgbClr r="0" g="0" b="0"/>
        </a:lnRef>
        <a:fillRef idx="3">
          <a:scrgbClr r="0" g="0" b="0"/>
        </a:fillRef>
        <a:effectRef idx="2">
          <a:scrgbClr r="0" g="0" b="0"/>
        </a:effectRef>
        <a:fontRef idx="minor">
          <a:schemeClr val="lt1"/>
        </a:fontRef>
      </dsp:style>
    </dsp:sp>
    <dsp:sp modelId="{20CEC97B-933D-445C-9E25-65105EB97F6B}">
      <dsp:nvSpPr>
        <dsp:cNvPr id="0" name=""/>
        <dsp:cNvSpPr/>
      </dsp:nvSpPr>
      <dsp:spPr>
        <a:xfrm>
          <a:off x="1860960" y="1815436"/>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Independent Scaling and Modularity</a:t>
          </a:r>
        </a:p>
      </dsp:txBody>
      <dsp:txXfrm>
        <a:off x="1860960" y="1815436"/>
        <a:ext cx="5170775" cy="346241"/>
      </dsp:txXfrm>
    </dsp:sp>
    <dsp:sp modelId="{2E59C60E-6FC2-4778-AC7F-365AF550DDCD}">
      <dsp:nvSpPr>
        <dsp:cNvPr id="0" name=""/>
        <dsp:cNvSpPr/>
      </dsp:nvSpPr>
      <dsp:spPr>
        <a:xfrm>
          <a:off x="1860960" y="2161678"/>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FaaS supports independent scaling of functions, similar to rooms in a building connected by API gateways.</a:t>
          </a:r>
        </a:p>
      </dsp:txBody>
      <dsp:txXfrm>
        <a:off x="1860960" y="2161678"/>
        <a:ext cx="5170775" cy="1334718"/>
      </dsp:txXfrm>
    </dsp:sp>
    <dsp:sp modelId="{97945C8B-A80F-435A-9F27-84FC9C2D3FC5}">
      <dsp:nvSpPr>
        <dsp:cNvPr id="0" name=""/>
        <dsp:cNvSpPr/>
      </dsp:nvSpPr>
      <dsp:spPr>
        <a:xfrm>
          <a:off x="0" y="3630873"/>
          <a:ext cx="1680960" cy="168096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4610" r="8394" b="6"/>
          <a:stretch/>
        </a:blipFill>
        <a:ln>
          <a:noFill/>
        </a:ln>
        <a:effectLst/>
      </dsp:spPr>
      <dsp:style>
        <a:lnRef idx="0">
          <a:scrgbClr r="0" g="0" b="0"/>
        </a:lnRef>
        <a:fillRef idx="3">
          <a:scrgbClr r="0" g="0" b="0"/>
        </a:fillRef>
        <a:effectRef idx="2">
          <a:scrgbClr r="0" g="0" b="0"/>
        </a:effectRef>
        <a:fontRef idx="minor">
          <a:schemeClr val="lt1"/>
        </a:fontRef>
      </dsp:style>
    </dsp:sp>
    <dsp:sp modelId="{1A065812-0C2E-4FBF-AFEA-1F6053B36502}">
      <dsp:nvSpPr>
        <dsp:cNvPr id="0" name=""/>
        <dsp:cNvSpPr/>
      </dsp:nvSpPr>
      <dsp:spPr>
        <a:xfrm>
          <a:off x="1860960" y="3630873"/>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Mini-Monolith Anti-Pattern</a:t>
          </a:r>
        </a:p>
      </dsp:txBody>
      <dsp:txXfrm>
        <a:off x="1860960" y="3630873"/>
        <a:ext cx="5170775" cy="346241"/>
      </dsp:txXfrm>
    </dsp:sp>
    <dsp:sp modelId="{AE80B6B2-03E1-43D5-A3FA-37EE2805B797}">
      <dsp:nvSpPr>
        <dsp:cNvPr id="0" name=""/>
        <dsp:cNvSpPr/>
      </dsp:nvSpPr>
      <dsp:spPr>
        <a:xfrm>
          <a:off x="1860960" y="3977114"/>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Avoid sharing excessive state or logic between functions to prevent the mini-monolith anti-pattern.</a:t>
          </a:r>
        </a:p>
      </dsp:txBody>
      <dsp:txXfrm>
        <a:off x="1860960" y="3977114"/>
        <a:ext cx="5170775" cy="13347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7F789A-42CB-4CEE-90BF-23172D5DD510}">
      <dsp:nvSpPr>
        <dsp:cNvPr id="0" name=""/>
        <dsp:cNvSpPr/>
      </dsp:nvSpPr>
      <dsp:spPr>
        <a:xfrm>
          <a:off x="0" y="0"/>
          <a:ext cx="1680960" cy="168096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8824" r="21176"/>
          <a:stretch/>
        </a:blipFill>
        <a:ln>
          <a:noFill/>
        </a:ln>
        <a:effectLst/>
      </dsp:spPr>
      <dsp:style>
        <a:lnRef idx="0">
          <a:scrgbClr r="0" g="0" b="0"/>
        </a:lnRef>
        <a:fillRef idx="3">
          <a:scrgbClr r="0" g="0" b="0"/>
        </a:fillRef>
        <a:effectRef idx="2">
          <a:scrgbClr r="0" g="0" b="0"/>
        </a:effectRef>
        <a:fontRef idx="minor">
          <a:schemeClr val="lt1"/>
        </a:fontRef>
      </dsp:style>
    </dsp:sp>
    <dsp:sp modelId="{7B29F4AE-10E0-4622-B298-66DA2DBD55BE}">
      <dsp:nvSpPr>
        <dsp:cNvPr id="0" name=""/>
        <dsp:cNvSpPr/>
      </dsp:nvSpPr>
      <dsp:spPr>
        <a:xfrm>
          <a:off x="1860960" y="0"/>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Serverless Orchestration Tools</a:t>
          </a:r>
        </a:p>
      </dsp:txBody>
      <dsp:txXfrm>
        <a:off x="1860960" y="0"/>
        <a:ext cx="5170775" cy="346241"/>
      </dsp:txXfrm>
    </dsp:sp>
    <dsp:sp modelId="{48491BF6-028B-4FDA-8913-E412F14D4A66}">
      <dsp:nvSpPr>
        <dsp:cNvPr id="0" name=""/>
        <dsp:cNvSpPr/>
      </dsp:nvSpPr>
      <dsp:spPr>
        <a:xfrm>
          <a:off x="1860960" y="346241"/>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Tools like Step Functions and Durable Functions manage workflows, ideal for long-running and auditable processes.</a:t>
          </a:r>
        </a:p>
      </dsp:txBody>
      <dsp:txXfrm>
        <a:off x="1860960" y="346241"/>
        <a:ext cx="5170775" cy="1334718"/>
      </dsp:txXfrm>
    </dsp:sp>
    <dsp:sp modelId="{052A9985-C690-44F9-8E22-4C5DFAC46797}">
      <dsp:nvSpPr>
        <dsp:cNvPr id="0" name=""/>
        <dsp:cNvSpPr/>
      </dsp:nvSpPr>
      <dsp:spPr>
        <a:xfrm>
          <a:off x="0" y="1815436"/>
          <a:ext cx="1680960" cy="168096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3188" r="20065" b="4"/>
          <a:stretch/>
        </a:blipFill>
        <a:ln>
          <a:noFill/>
        </a:ln>
        <a:effectLst/>
      </dsp:spPr>
      <dsp:style>
        <a:lnRef idx="0">
          <a:scrgbClr r="0" g="0" b="0"/>
        </a:lnRef>
        <a:fillRef idx="3">
          <a:scrgbClr r="0" g="0" b="0"/>
        </a:fillRef>
        <a:effectRef idx="2">
          <a:scrgbClr r="0" g="0" b="0"/>
        </a:effectRef>
        <a:fontRef idx="minor">
          <a:schemeClr val="lt1"/>
        </a:fontRef>
      </dsp:style>
    </dsp:sp>
    <dsp:sp modelId="{B707F7A7-08CC-410C-A8FF-12D37AC87802}">
      <dsp:nvSpPr>
        <dsp:cNvPr id="0" name=""/>
        <dsp:cNvSpPr/>
      </dsp:nvSpPr>
      <dsp:spPr>
        <a:xfrm>
          <a:off x="1860960" y="1815436"/>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Control Tower Metaphor</a:t>
          </a:r>
        </a:p>
      </dsp:txBody>
      <dsp:txXfrm>
        <a:off x="1860960" y="1815436"/>
        <a:ext cx="5170775" cy="346241"/>
      </dsp:txXfrm>
    </dsp:sp>
    <dsp:sp modelId="{D66B5609-487F-4F84-9E6F-E72BD9A6E4DC}">
      <dsp:nvSpPr>
        <dsp:cNvPr id="0" name=""/>
        <dsp:cNvSpPr/>
      </dsp:nvSpPr>
      <dsp:spPr>
        <a:xfrm>
          <a:off x="1860960" y="2161678"/>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control tower metaphor illustrates central coordination and management of multiple subsystems via a master plan.</a:t>
          </a:r>
        </a:p>
      </dsp:txBody>
      <dsp:txXfrm>
        <a:off x="1860960" y="2161678"/>
        <a:ext cx="5170775" cy="1334718"/>
      </dsp:txXfrm>
    </dsp:sp>
    <dsp:sp modelId="{EC36D55E-3837-4178-B2D8-A8A2460EC024}">
      <dsp:nvSpPr>
        <dsp:cNvPr id="0" name=""/>
        <dsp:cNvSpPr/>
      </dsp:nvSpPr>
      <dsp:spPr>
        <a:xfrm>
          <a:off x="0" y="3630873"/>
          <a:ext cx="1680960" cy="168096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9675" r="23578" b="4"/>
          <a:stretch/>
        </a:blipFill>
        <a:ln>
          <a:noFill/>
        </a:ln>
        <a:effectLst/>
      </dsp:spPr>
      <dsp:style>
        <a:lnRef idx="0">
          <a:scrgbClr r="0" g="0" b="0"/>
        </a:lnRef>
        <a:fillRef idx="3">
          <a:scrgbClr r="0" g="0" b="0"/>
        </a:fillRef>
        <a:effectRef idx="2">
          <a:scrgbClr r="0" g="0" b="0"/>
        </a:effectRef>
        <a:fontRef idx="minor">
          <a:schemeClr val="lt1"/>
        </a:fontRef>
      </dsp:style>
    </dsp:sp>
    <dsp:sp modelId="{25F5115D-7F57-43B6-B6B7-5ABDC080FDD5}">
      <dsp:nvSpPr>
        <dsp:cNvPr id="0" name=""/>
        <dsp:cNvSpPr/>
      </dsp:nvSpPr>
      <dsp:spPr>
        <a:xfrm>
          <a:off x="1860960" y="3630873"/>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Avoiding Unnecessary Complexity</a:t>
          </a:r>
        </a:p>
      </dsp:txBody>
      <dsp:txXfrm>
        <a:off x="1860960" y="3630873"/>
        <a:ext cx="5170775" cy="346241"/>
      </dsp:txXfrm>
    </dsp:sp>
    <dsp:sp modelId="{3E982639-C24E-46E2-93EA-907753981488}">
      <dsp:nvSpPr>
        <dsp:cNvPr id="0" name=""/>
        <dsp:cNvSpPr/>
      </dsp:nvSpPr>
      <dsp:spPr>
        <a:xfrm>
          <a:off x="1860960" y="3977114"/>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Orchestration should be avoided for simple tasks to prevent overhead and maintain clear system logic.</a:t>
          </a:r>
        </a:p>
      </dsp:txBody>
      <dsp:txXfrm>
        <a:off x="1860960" y="3977114"/>
        <a:ext cx="5170775" cy="13347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8120ED-2BAA-44A0-920F-A44F2A57E5C0}">
      <dsp:nvSpPr>
        <dsp:cNvPr id="0" name=""/>
        <dsp:cNvSpPr/>
      </dsp:nvSpPr>
      <dsp:spPr>
        <a:xfrm>
          <a:off x="0" y="0"/>
          <a:ext cx="1680960" cy="168096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5943" r="17309" b="4"/>
          <a:stretch/>
        </a:blipFill>
        <a:ln>
          <a:noFill/>
        </a:ln>
        <a:effectLst/>
      </dsp:spPr>
      <dsp:style>
        <a:lnRef idx="0">
          <a:scrgbClr r="0" g="0" b="0"/>
        </a:lnRef>
        <a:fillRef idx="3">
          <a:scrgbClr r="0" g="0" b="0"/>
        </a:fillRef>
        <a:effectRef idx="2">
          <a:scrgbClr r="0" g="0" b="0"/>
        </a:effectRef>
        <a:fontRef idx="minor">
          <a:schemeClr val="lt1"/>
        </a:fontRef>
      </dsp:style>
    </dsp:sp>
    <dsp:sp modelId="{CE76EE14-3035-47B0-A8DD-D751A8CA8A69}">
      <dsp:nvSpPr>
        <dsp:cNvPr id="0" name=""/>
        <dsp:cNvSpPr/>
      </dsp:nvSpPr>
      <dsp:spPr>
        <a:xfrm>
          <a:off x="1860960" y="0"/>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Blending Serverless and Legacy</a:t>
          </a:r>
        </a:p>
      </dsp:txBody>
      <dsp:txXfrm>
        <a:off x="1860960" y="0"/>
        <a:ext cx="5170775" cy="346241"/>
      </dsp:txXfrm>
    </dsp:sp>
    <dsp:sp modelId="{0A11CA2B-6CFE-4776-B65E-BDCCB25F90D6}">
      <dsp:nvSpPr>
        <dsp:cNvPr id="0" name=""/>
        <dsp:cNvSpPr/>
      </dsp:nvSpPr>
      <dsp:spPr>
        <a:xfrm>
          <a:off x="1860960" y="346241"/>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Hybrid architectures combine serverless functions with containers, VMs, and legacy systems to support flexible, mixed workloads efficiently.</a:t>
          </a:r>
        </a:p>
      </dsp:txBody>
      <dsp:txXfrm>
        <a:off x="1860960" y="346241"/>
        <a:ext cx="5170775" cy="1334718"/>
      </dsp:txXfrm>
    </dsp:sp>
    <dsp:sp modelId="{0F548930-FA0F-459D-ADA6-544FFEE02966}">
      <dsp:nvSpPr>
        <dsp:cNvPr id="0" name=""/>
        <dsp:cNvSpPr/>
      </dsp:nvSpPr>
      <dsp:spPr>
        <a:xfrm>
          <a:off x="0" y="1815436"/>
          <a:ext cx="1680960" cy="168096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3154" r="11843" b="-4"/>
          <a:stretch/>
        </a:blipFill>
        <a:ln>
          <a:noFill/>
        </a:ln>
        <a:effectLst/>
      </dsp:spPr>
      <dsp:style>
        <a:lnRef idx="0">
          <a:scrgbClr r="0" g="0" b="0"/>
        </a:lnRef>
        <a:fillRef idx="3">
          <a:scrgbClr r="0" g="0" b="0"/>
        </a:fillRef>
        <a:effectRef idx="2">
          <a:scrgbClr r="0" g="0" b="0"/>
        </a:effectRef>
        <a:fontRef idx="minor">
          <a:schemeClr val="lt1"/>
        </a:fontRef>
      </dsp:style>
    </dsp:sp>
    <dsp:sp modelId="{8C590A1A-5886-4DDD-95B7-86A297FE2E06}">
      <dsp:nvSpPr>
        <dsp:cNvPr id="0" name=""/>
        <dsp:cNvSpPr/>
      </dsp:nvSpPr>
      <dsp:spPr>
        <a:xfrm>
          <a:off x="1860960" y="1815436"/>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Workloads and Task Matching</a:t>
          </a:r>
        </a:p>
      </dsp:txBody>
      <dsp:txXfrm>
        <a:off x="1860960" y="1815436"/>
        <a:ext cx="5170775" cy="346241"/>
      </dsp:txXfrm>
    </dsp:sp>
    <dsp:sp modelId="{67006A8A-D9F9-4106-BF2D-44254B0B2CE2}">
      <dsp:nvSpPr>
        <dsp:cNvPr id="0" name=""/>
        <dsp:cNvSpPr/>
      </dsp:nvSpPr>
      <dsp:spPr>
        <a:xfrm>
          <a:off x="1860960" y="2161678"/>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Use serverless functions for bursty, stateless tasks and containers or VMs for long-running, stateful jobs within the same architecture.</a:t>
          </a:r>
        </a:p>
      </dsp:txBody>
      <dsp:txXfrm>
        <a:off x="1860960" y="2161678"/>
        <a:ext cx="5170775" cy="1334718"/>
      </dsp:txXfrm>
    </dsp:sp>
    <dsp:sp modelId="{BB62F62A-1ED4-4430-AA4D-50CF1AA5049F}">
      <dsp:nvSpPr>
        <dsp:cNvPr id="0" name=""/>
        <dsp:cNvSpPr/>
      </dsp:nvSpPr>
      <dsp:spPr>
        <a:xfrm>
          <a:off x="0" y="3630873"/>
          <a:ext cx="1680960" cy="168096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0385" r="14613" b="-4"/>
          <a:stretch/>
        </a:blipFill>
        <a:ln>
          <a:noFill/>
        </a:ln>
        <a:effectLst/>
      </dsp:spPr>
      <dsp:style>
        <a:lnRef idx="0">
          <a:scrgbClr r="0" g="0" b="0"/>
        </a:lnRef>
        <a:fillRef idx="3">
          <a:scrgbClr r="0" g="0" b="0"/>
        </a:fillRef>
        <a:effectRef idx="2">
          <a:scrgbClr r="0" g="0" b="0"/>
        </a:effectRef>
        <a:fontRef idx="minor">
          <a:schemeClr val="lt1"/>
        </a:fontRef>
      </dsp:style>
    </dsp:sp>
    <dsp:sp modelId="{482FE523-CC4F-4D10-8FDD-E9E0B1168272}">
      <dsp:nvSpPr>
        <dsp:cNvPr id="0" name=""/>
        <dsp:cNvSpPr/>
      </dsp:nvSpPr>
      <dsp:spPr>
        <a:xfrm>
          <a:off x="1860960" y="3630873"/>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Avoid Architectural Fragmentation</a:t>
          </a:r>
        </a:p>
      </dsp:txBody>
      <dsp:txXfrm>
        <a:off x="1860960" y="3630873"/>
        <a:ext cx="5170775" cy="346241"/>
      </dsp:txXfrm>
    </dsp:sp>
    <dsp:sp modelId="{AC8CDFDA-B5CD-4ECF-B2C5-91AF977869D2}">
      <dsp:nvSpPr>
        <dsp:cNvPr id="0" name=""/>
        <dsp:cNvSpPr/>
      </dsp:nvSpPr>
      <dsp:spPr>
        <a:xfrm>
          <a:off x="1860960" y="3977114"/>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Uncontrolled serverless adoption without proper integration can lead to fragmented, inefficient architectures. Strategic planning ensures cohesion.</a:t>
          </a:r>
        </a:p>
      </dsp:txBody>
      <dsp:txXfrm>
        <a:off x="1860960" y="3977114"/>
        <a:ext cx="5170775" cy="133471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07BB81-041E-47FF-BF85-A6833A9E16D5}">
      <dsp:nvSpPr>
        <dsp:cNvPr id="0" name=""/>
        <dsp:cNvSpPr/>
      </dsp:nvSpPr>
      <dsp:spPr>
        <a:xfrm>
          <a:off x="0" y="0"/>
          <a:ext cx="1680960" cy="168096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7628" r="26123" b="1"/>
          <a:stretch/>
        </a:blipFill>
        <a:ln>
          <a:noFill/>
        </a:ln>
        <a:effectLst/>
      </dsp:spPr>
      <dsp:style>
        <a:lnRef idx="0">
          <a:scrgbClr r="0" g="0" b="0"/>
        </a:lnRef>
        <a:fillRef idx="3">
          <a:scrgbClr r="0" g="0" b="0"/>
        </a:fillRef>
        <a:effectRef idx="2">
          <a:scrgbClr r="0" g="0" b="0"/>
        </a:effectRef>
        <a:fontRef idx="minor">
          <a:schemeClr val="lt1"/>
        </a:fontRef>
      </dsp:style>
    </dsp:sp>
    <dsp:sp modelId="{EC69E78F-8CDF-4A70-BFA5-0E3F0F678687}">
      <dsp:nvSpPr>
        <dsp:cNvPr id="0" name=""/>
        <dsp:cNvSpPr/>
      </dsp:nvSpPr>
      <dsp:spPr>
        <a:xfrm>
          <a:off x="1860960" y="0"/>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Challenges of Monolithic Lambdas</a:t>
          </a:r>
        </a:p>
      </dsp:txBody>
      <dsp:txXfrm>
        <a:off x="1860960" y="0"/>
        <a:ext cx="5170775" cy="346241"/>
      </dsp:txXfrm>
    </dsp:sp>
    <dsp:sp modelId="{5B564F86-FD98-421E-8D47-6EF71EA72849}">
      <dsp:nvSpPr>
        <dsp:cNvPr id="0" name=""/>
        <dsp:cNvSpPr/>
      </dsp:nvSpPr>
      <dsp:spPr>
        <a:xfrm>
          <a:off x="1860960" y="346241"/>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Monolithic Lambdas mix business logic, orchestration, and persistence, causing long cold starts and complex dependencies.</a:t>
          </a:r>
        </a:p>
      </dsp:txBody>
      <dsp:txXfrm>
        <a:off x="1860960" y="346241"/>
        <a:ext cx="5170775" cy="1334718"/>
      </dsp:txXfrm>
    </dsp:sp>
    <dsp:sp modelId="{91D605B9-3245-4B32-AF76-51084352BDB1}">
      <dsp:nvSpPr>
        <dsp:cNvPr id="0" name=""/>
        <dsp:cNvSpPr/>
      </dsp:nvSpPr>
      <dsp:spPr>
        <a:xfrm>
          <a:off x="0" y="1815436"/>
          <a:ext cx="1680960" cy="168096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7247" r="26503" b="1"/>
          <a:stretch/>
        </a:blipFill>
        <a:ln>
          <a:noFill/>
        </a:ln>
        <a:effectLst/>
      </dsp:spPr>
      <dsp:style>
        <a:lnRef idx="0">
          <a:scrgbClr r="0" g="0" b="0"/>
        </a:lnRef>
        <a:fillRef idx="3">
          <a:scrgbClr r="0" g="0" b="0"/>
        </a:fillRef>
        <a:effectRef idx="2">
          <a:scrgbClr r="0" g="0" b="0"/>
        </a:effectRef>
        <a:fontRef idx="minor">
          <a:schemeClr val="lt1"/>
        </a:fontRef>
      </dsp:style>
    </dsp:sp>
    <dsp:sp modelId="{CBADC0A2-F3FD-4E94-91B7-5AD52AB951BB}">
      <dsp:nvSpPr>
        <dsp:cNvPr id="0" name=""/>
        <dsp:cNvSpPr/>
      </dsp:nvSpPr>
      <dsp:spPr>
        <a:xfrm>
          <a:off x="1860960" y="1815436"/>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Negative Impact on Testing</a:t>
          </a:r>
        </a:p>
      </dsp:txBody>
      <dsp:txXfrm>
        <a:off x="1860960" y="1815436"/>
        <a:ext cx="5170775" cy="346241"/>
      </dsp:txXfrm>
    </dsp:sp>
    <dsp:sp modelId="{616FF25F-9028-4DF2-93BF-2BA5E1D8C668}">
      <dsp:nvSpPr>
        <dsp:cNvPr id="0" name=""/>
        <dsp:cNvSpPr/>
      </dsp:nvSpPr>
      <dsp:spPr>
        <a:xfrm>
          <a:off x="1860960" y="2161678"/>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Large serverless functions are hard to test and maintain due to intertwined responsibilities.</a:t>
          </a:r>
        </a:p>
      </dsp:txBody>
      <dsp:txXfrm>
        <a:off x="1860960" y="2161678"/>
        <a:ext cx="5170775" cy="1334718"/>
      </dsp:txXfrm>
    </dsp:sp>
    <dsp:sp modelId="{82AC2BD5-A3D4-44E6-A1C3-BC94103A16E1}">
      <dsp:nvSpPr>
        <dsp:cNvPr id="0" name=""/>
        <dsp:cNvSpPr/>
      </dsp:nvSpPr>
      <dsp:spPr>
        <a:xfrm>
          <a:off x="0" y="3630873"/>
          <a:ext cx="1680960" cy="168096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r="37751" b="2"/>
          <a:stretch/>
        </a:blipFill>
        <a:ln>
          <a:noFill/>
        </a:ln>
        <a:effectLst/>
      </dsp:spPr>
      <dsp:style>
        <a:lnRef idx="0">
          <a:scrgbClr r="0" g="0" b="0"/>
        </a:lnRef>
        <a:fillRef idx="3">
          <a:scrgbClr r="0" g="0" b="0"/>
        </a:fillRef>
        <a:effectRef idx="2">
          <a:scrgbClr r="0" g="0" b="0"/>
        </a:effectRef>
        <a:fontRef idx="minor">
          <a:schemeClr val="lt1"/>
        </a:fontRef>
      </dsp:style>
    </dsp:sp>
    <dsp:sp modelId="{DF96DF5B-2CB6-442F-A630-BD611E9064CD}">
      <dsp:nvSpPr>
        <dsp:cNvPr id="0" name=""/>
        <dsp:cNvSpPr/>
      </dsp:nvSpPr>
      <dsp:spPr>
        <a:xfrm>
          <a:off x="1860960" y="3630873"/>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Adopt Composable Units</a:t>
          </a:r>
        </a:p>
      </dsp:txBody>
      <dsp:txXfrm>
        <a:off x="1860960" y="3630873"/>
        <a:ext cx="5170775" cy="346241"/>
      </dsp:txXfrm>
    </dsp:sp>
    <dsp:sp modelId="{B3FA98CE-3447-4D1D-B4E5-499196CF966E}">
      <dsp:nvSpPr>
        <dsp:cNvPr id="0" name=""/>
        <dsp:cNvSpPr/>
      </dsp:nvSpPr>
      <dsp:spPr>
        <a:xfrm>
          <a:off x="1860960" y="3977114"/>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Break functions into smaller, single-responsibility units for better maintainability and scalability.</a:t>
          </a:r>
        </a:p>
      </dsp:txBody>
      <dsp:txXfrm>
        <a:off x="1860960" y="3977114"/>
        <a:ext cx="5170775" cy="133471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3B1993-46F6-48F8-9714-F1EE1B5A8B18}">
      <dsp:nvSpPr>
        <dsp:cNvPr id="0" name=""/>
        <dsp:cNvSpPr/>
      </dsp:nvSpPr>
      <dsp:spPr>
        <a:xfrm>
          <a:off x="0" y="0"/>
          <a:ext cx="1680960" cy="168096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7724" r="22276"/>
          <a:stretch/>
        </a:blipFill>
        <a:ln>
          <a:noFill/>
        </a:ln>
        <a:effectLst/>
      </dsp:spPr>
      <dsp:style>
        <a:lnRef idx="0">
          <a:scrgbClr r="0" g="0" b="0"/>
        </a:lnRef>
        <a:fillRef idx="3">
          <a:scrgbClr r="0" g="0" b="0"/>
        </a:fillRef>
        <a:effectRef idx="2">
          <a:scrgbClr r="0" g="0" b="0"/>
        </a:effectRef>
        <a:fontRef idx="minor">
          <a:schemeClr val="lt1"/>
        </a:fontRef>
      </dsp:style>
    </dsp:sp>
    <dsp:sp modelId="{E7E3F237-4974-4A12-81F7-EA699C008CF6}">
      <dsp:nvSpPr>
        <dsp:cNvPr id="0" name=""/>
        <dsp:cNvSpPr/>
      </dsp:nvSpPr>
      <dsp:spPr>
        <a:xfrm>
          <a:off x="1860960" y="0"/>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Limited Debugging Capabilities</a:t>
          </a:r>
        </a:p>
      </dsp:txBody>
      <dsp:txXfrm>
        <a:off x="1860960" y="0"/>
        <a:ext cx="5170775" cy="346241"/>
      </dsp:txXfrm>
    </dsp:sp>
    <dsp:sp modelId="{99BF5053-DE3D-4697-AF44-685E6DC50839}">
      <dsp:nvSpPr>
        <dsp:cNvPr id="0" name=""/>
        <dsp:cNvSpPr/>
      </dsp:nvSpPr>
      <dsp:spPr>
        <a:xfrm>
          <a:off x="1860960" y="346241"/>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Without observability, serverless systems lack structured logs and tracing, making debugging distributed applications difficult and unreliable.</a:t>
          </a:r>
        </a:p>
      </dsp:txBody>
      <dsp:txXfrm>
        <a:off x="1860960" y="346241"/>
        <a:ext cx="5170775" cy="1334718"/>
      </dsp:txXfrm>
    </dsp:sp>
    <dsp:sp modelId="{AD6E73DA-52BA-4C3A-AFA6-7B58A4AC54D5}">
      <dsp:nvSpPr>
        <dsp:cNvPr id="0" name=""/>
        <dsp:cNvSpPr/>
      </dsp:nvSpPr>
      <dsp:spPr>
        <a:xfrm>
          <a:off x="0" y="1815436"/>
          <a:ext cx="1680960" cy="168096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r="33253" b="4"/>
          <a:stretch/>
        </a:blipFill>
        <a:ln>
          <a:noFill/>
        </a:ln>
        <a:effectLst/>
      </dsp:spPr>
      <dsp:style>
        <a:lnRef idx="0">
          <a:scrgbClr r="0" g="0" b="0"/>
        </a:lnRef>
        <a:fillRef idx="3">
          <a:scrgbClr r="0" g="0" b="0"/>
        </a:fillRef>
        <a:effectRef idx="2">
          <a:scrgbClr r="0" g="0" b="0"/>
        </a:effectRef>
        <a:fontRef idx="minor">
          <a:schemeClr val="lt1"/>
        </a:fontRef>
      </dsp:style>
    </dsp:sp>
    <dsp:sp modelId="{CCEDDB5D-7855-4D71-847F-864BAFEADAB2}">
      <dsp:nvSpPr>
        <dsp:cNvPr id="0" name=""/>
        <dsp:cNvSpPr/>
      </dsp:nvSpPr>
      <dsp:spPr>
        <a:xfrm>
          <a:off x="1860960" y="1815436"/>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Guesswork in Troubleshooting</a:t>
          </a:r>
        </a:p>
      </dsp:txBody>
      <dsp:txXfrm>
        <a:off x="1860960" y="1815436"/>
        <a:ext cx="5170775" cy="346241"/>
      </dsp:txXfrm>
    </dsp:sp>
    <dsp:sp modelId="{16AFF58E-868F-43C5-B6A8-CA95F14498F9}">
      <dsp:nvSpPr>
        <dsp:cNvPr id="0" name=""/>
        <dsp:cNvSpPr/>
      </dsp:nvSpPr>
      <dsp:spPr>
        <a:xfrm>
          <a:off x="1860960" y="2161678"/>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Troubleshooting often relies on guesswork when observability is neglected, increasing downtime and frustration for engineers.</a:t>
          </a:r>
        </a:p>
      </dsp:txBody>
      <dsp:txXfrm>
        <a:off x="1860960" y="2161678"/>
        <a:ext cx="5170775" cy="1334718"/>
      </dsp:txXfrm>
    </dsp:sp>
    <dsp:sp modelId="{07157ED7-3CBC-490F-BB42-1CDBBAD28B9D}">
      <dsp:nvSpPr>
        <dsp:cNvPr id="0" name=""/>
        <dsp:cNvSpPr/>
      </dsp:nvSpPr>
      <dsp:spPr>
        <a:xfrm>
          <a:off x="0" y="3630873"/>
          <a:ext cx="1680960" cy="168096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28925" r="4328" b="4"/>
          <a:stretch/>
        </a:blipFill>
        <a:ln>
          <a:noFill/>
        </a:ln>
        <a:effectLst/>
      </dsp:spPr>
      <dsp:style>
        <a:lnRef idx="0">
          <a:scrgbClr r="0" g="0" b="0"/>
        </a:lnRef>
        <a:fillRef idx="3">
          <a:scrgbClr r="0" g="0" b="0"/>
        </a:fillRef>
        <a:effectRef idx="2">
          <a:scrgbClr r="0" g="0" b="0"/>
        </a:effectRef>
        <a:fontRef idx="minor">
          <a:schemeClr val="lt1"/>
        </a:fontRef>
      </dsp:style>
    </dsp:sp>
    <dsp:sp modelId="{0AD39253-25A7-448C-944E-097CAF150F56}">
      <dsp:nvSpPr>
        <dsp:cNvPr id="0" name=""/>
        <dsp:cNvSpPr/>
      </dsp:nvSpPr>
      <dsp:spPr>
        <a:xfrm>
          <a:off x="1860960" y="3630873"/>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Benefits of Early Observability</a:t>
          </a:r>
        </a:p>
      </dsp:txBody>
      <dsp:txXfrm>
        <a:off x="1860960" y="3630873"/>
        <a:ext cx="5170775" cy="346241"/>
      </dsp:txXfrm>
    </dsp:sp>
    <dsp:sp modelId="{52D812DC-4932-4D92-82DA-91E2E8150561}">
      <dsp:nvSpPr>
        <dsp:cNvPr id="0" name=""/>
        <dsp:cNvSpPr/>
      </dsp:nvSpPr>
      <dsp:spPr>
        <a:xfrm>
          <a:off x="1860960" y="3977114"/>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Implementing tools like structured logs and dashboards early improves visibility, reduces debugging time, and boosts system reliability.</a:t>
          </a:r>
        </a:p>
      </dsp:txBody>
      <dsp:txXfrm>
        <a:off x="1860960" y="3977114"/>
        <a:ext cx="5170775" cy="133471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F45B89-B79C-49E6-82D9-7E06BFC641E3}">
      <dsp:nvSpPr>
        <dsp:cNvPr id="0" name=""/>
        <dsp:cNvSpPr/>
      </dsp:nvSpPr>
      <dsp:spPr>
        <a:xfrm>
          <a:off x="0" y="0"/>
          <a:ext cx="1680960" cy="168096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5570" r="17683" b="4"/>
          <a:stretch/>
        </a:blipFill>
        <a:ln>
          <a:noFill/>
        </a:ln>
        <a:effectLst/>
      </dsp:spPr>
      <dsp:style>
        <a:lnRef idx="0">
          <a:scrgbClr r="0" g="0" b="0"/>
        </a:lnRef>
        <a:fillRef idx="3">
          <a:scrgbClr r="0" g="0" b="0"/>
        </a:fillRef>
        <a:effectRef idx="2">
          <a:scrgbClr r="0" g="0" b="0"/>
        </a:effectRef>
        <a:fontRef idx="minor">
          <a:schemeClr val="lt1"/>
        </a:fontRef>
      </dsp:style>
    </dsp:sp>
    <dsp:sp modelId="{0BF47AA5-AB0C-4D65-A3A5-99CFF1A28699}">
      <dsp:nvSpPr>
        <dsp:cNvPr id="0" name=""/>
        <dsp:cNvSpPr/>
      </dsp:nvSpPr>
      <dsp:spPr>
        <a:xfrm>
          <a:off x="1860960" y="0"/>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Core Observability Practices</a:t>
          </a:r>
        </a:p>
      </dsp:txBody>
      <dsp:txXfrm>
        <a:off x="1860960" y="0"/>
        <a:ext cx="5170775" cy="346241"/>
      </dsp:txXfrm>
    </dsp:sp>
    <dsp:sp modelId="{754D93D7-91D0-4FAA-BEC3-AFD495E5E00C}">
      <dsp:nvSpPr>
        <dsp:cNvPr id="0" name=""/>
        <dsp:cNvSpPr/>
      </dsp:nvSpPr>
      <dsp:spPr>
        <a:xfrm>
          <a:off x="1860960" y="346241"/>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Structured logging, distributed tracing, and metrics setup are essential for monitoring serverless systems effectively.</a:t>
          </a:r>
        </a:p>
      </dsp:txBody>
      <dsp:txXfrm>
        <a:off x="1860960" y="346241"/>
        <a:ext cx="5170775" cy="1334718"/>
      </dsp:txXfrm>
    </dsp:sp>
    <dsp:sp modelId="{F5DB96AE-6337-4941-8422-5B8D851B19FF}">
      <dsp:nvSpPr>
        <dsp:cNvPr id="0" name=""/>
        <dsp:cNvSpPr/>
      </dsp:nvSpPr>
      <dsp:spPr>
        <a:xfrm>
          <a:off x="0" y="1815436"/>
          <a:ext cx="1680960" cy="168096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31511" r="30988" b="-4"/>
          <a:stretch/>
        </a:blipFill>
        <a:ln>
          <a:noFill/>
        </a:ln>
        <a:effectLst/>
      </dsp:spPr>
      <dsp:style>
        <a:lnRef idx="0">
          <a:scrgbClr r="0" g="0" b="0"/>
        </a:lnRef>
        <a:fillRef idx="3">
          <a:scrgbClr r="0" g="0" b="0"/>
        </a:fillRef>
        <a:effectRef idx="2">
          <a:scrgbClr r="0" g="0" b="0"/>
        </a:effectRef>
        <a:fontRef idx="minor">
          <a:schemeClr val="lt1"/>
        </a:fontRef>
      </dsp:style>
    </dsp:sp>
    <dsp:sp modelId="{3A31C9C6-796A-49DF-88DD-7C63A2644578}">
      <dsp:nvSpPr>
        <dsp:cNvPr id="0" name=""/>
        <dsp:cNvSpPr/>
      </dsp:nvSpPr>
      <dsp:spPr>
        <a:xfrm>
          <a:off x="1860960" y="1815436"/>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Measurement Scales and Inspection</a:t>
          </a:r>
        </a:p>
      </dsp:txBody>
      <dsp:txXfrm>
        <a:off x="1860960" y="1815436"/>
        <a:ext cx="5170775" cy="346241"/>
      </dsp:txXfrm>
    </dsp:sp>
    <dsp:sp modelId="{45D18EF1-6255-4092-BDB2-18FB692684D5}">
      <dsp:nvSpPr>
        <dsp:cNvPr id="0" name=""/>
        <dsp:cNvSpPr/>
      </dsp:nvSpPr>
      <dsp:spPr>
        <a:xfrm>
          <a:off x="1860960" y="2161678"/>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Using metaphors like measurement scales and inspection windows helps visualize gaining insight into system components.</a:t>
          </a:r>
        </a:p>
      </dsp:txBody>
      <dsp:txXfrm>
        <a:off x="1860960" y="2161678"/>
        <a:ext cx="5170775" cy="1334718"/>
      </dsp:txXfrm>
    </dsp:sp>
    <dsp:sp modelId="{CE86118E-B91B-4400-A1D9-5BC443B4E2B1}">
      <dsp:nvSpPr>
        <dsp:cNvPr id="0" name=""/>
        <dsp:cNvSpPr/>
      </dsp:nvSpPr>
      <dsp:spPr>
        <a:xfrm>
          <a:off x="0" y="3630873"/>
          <a:ext cx="1680960" cy="168096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9675" r="23578" b="4"/>
          <a:stretch/>
        </a:blipFill>
        <a:ln>
          <a:noFill/>
        </a:ln>
        <a:effectLst/>
      </dsp:spPr>
      <dsp:style>
        <a:lnRef idx="0">
          <a:scrgbClr r="0" g="0" b="0"/>
        </a:lnRef>
        <a:fillRef idx="3">
          <a:scrgbClr r="0" g="0" b="0"/>
        </a:fillRef>
        <a:effectRef idx="2">
          <a:scrgbClr r="0" g="0" b="0"/>
        </a:effectRef>
        <a:fontRef idx="minor">
          <a:schemeClr val="lt1"/>
        </a:fontRef>
      </dsp:style>
    </dsp:sp>
    <dsp:sp modelId="{14080DBF-76F6-4647-A69A-B545542F8506}">
      <dsp:nvSpPr>
        <dsp:cNvPr id="0" name=""/>
        <dsp:cNvSpPr/>
      </dsp:nvSpPr>
      <dsp:spPr>
        <a:xfrm>
          <a:off x="1860960" y="3630873"/>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Importance of Correlation IDs</a:t>
          </a:r>
        </a:p>
      </dsp:txBody>
      <dsp:txXfrm>
        <a:off x="1860960" y="3630873"/>
        <a:ext cx="5170775" cy="346241"/>
      </dsp:txXfrm>
    </dsp:sp>
    <dsp:sp modelId="{3C0B0EE3-C801-4C7C-83D9-9BFC805B235C}">
      <dsp:nvSpPr>
        <dsp:cNvPr id="0" name=""/>
        <dsp:cNvSpPr/>
      </dsp:nvSpPr>
      <dsp:spPr>
        <a:xfrm>
          <a:off x="1860960" y="3977114"/>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Correlation IDs link logs and traces, preventing guesswork and helping pinpoint root causes quickly.</a:t>
          </a:r>
        </a:p>
      </dsp:txBody>
      <dsp:txXfrm>
        <a:off x="1860960" y="3977114"/>
        <a:ext cx="5170775" cy="1334718"/>
      </dsp:txXfrm>
    </dsp:sp>
  </dsp:spTree>
</dsp:drawing>
</file>

<file path=ppt/diagrams/layout1.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7A7F22-6364-4C9A-9973-52847B392861}" type="datetimeFigureOut">
              <a:rPr lang="en-US" smtClean="0"/>
              <a:t>10/19/2025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2E65EB-BB72-4CC9-A692-AD8CC5B99948}" type="slidenum">
              <a:rPr lang="en-US" smtClean="0"/>
              <a:t>‹#›</a:t>
            </a:fld>
            <a:endParaRPr lang="en-US"/>
          </a:p>
        </p:txBody>
      </p:sp>
    </p:spTree>
    <p:extLst>
      <p:ext uri="{BB962C8B-B14F-4D97-AF65-F5344CB8AC3E}">
        <p14:creationId xmlns:p14="http://schemas.microsoft.com/office/powerpoint/2010/main" val="4135662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discuss patterns and architectures, I want to introduce today's guiding motif: </a:t>
            </a:r>
            <a:r>
              <a:rPr lang="en-US" i="1" dirty="0"/>
              <a:t>Blueprint and Flow.</a:t>
            </a:r>
          </a:p>
          <a:p>
            <a:endParaRPr lang="en-US" dirty="0"/>
          </a:p>
          <a:p>
            <a:r>
              <a:rPr lang="en-US" dirty="0"/>
              <a:t>First, we have the fact that we are taking a </a:t>
            </a:r>
            <a:r>
              <a:rPr lang="en-US" b="1" dirty="0"/>
              <a:t>Blueprint Approach</a:t>
            </a:r>
            <a:r>
              <a:rPr lang="en-US" dirty="0"/>
              <a:t>. Just like an architect’s drawing, it’s about intentional design—laying out clear structures and plans before we build. This reminds us that serverless systems still need rigor and forethought.</a:t>
            </a:r>
          </a:p>
          <a:p>
            <a:endParaRPr lang="en-US" dirty="0"/>
          </a:p>
          <a:p>
            <a:r>
              <a:rPr lang="en-US" dirty="0"/>
              <a:t>Second, we are focusing on a </a:t>
            </a:r>
            <a:r>
              <a:rPr lang="en-US" b="1" dirty="0"/>
              <a:t>Flow Motif</a:t>
            </a:r>
            <a:r>
              <a:rPr lang="en-US" dirty="0"/>
              <a:t>. Serverless is dynamic, event‑driven, and adaptive. Flow captures that sense of movement—systems that respond in real time, scaling and shifting as needed.</a:t>
            </a:r>
          </a:p>
          <a:p>
            <a:endParaRPr lang="en-US" dirty="0"/>
          </a:p>
          <a:p>
            <a:r>
              <a:rPr lang="en-US" dirty="0"/>
              <a:t>Third, we are talking about building </a:t>
            </a:r>
            <a:r>
              <a:rPr lang="en-US" b="1" dirty="0"/>
              <a:t>Scalable Cloud Solutions</a:t>
            </a:r>
            <a:r>
              <a:rPr lang="en-US" dirty="0"/>
              <a:t>. This is where blueprint and flow come together in practice. We’re not just sketching ideas but creating systems that expand, contract, and evolve in the cloud.</a:t>
            </a:r>
          </a:p>
          <a:p>
            <a:endParaRPr lang="en-US" dirty="0"/>
          </a:p>
          <a:p>
            <a:r>
              <a:rPr lang="en-US" dirty="0"/>
              <a:t>These three ideas—Blueprint, Flow, and Scale—form the lens we’ll use throughout the workshop. They’re the through‑line that connects every pattern, pitfall, and case study we’ll explore.”</a:t>
            </a:r>
          </a:p>
        </p:txBody>
      </p:sp>
      <p:sp>
        <p:nvSpPr>
          <p:cNvPr id="4" name="Slide Number Placeholder 3"/>
          <p:cNvSpPr>
            <a:spLocks noGrp="1"/>
          </p:cNvSpPr>
          <p:nvPr>
            <p:ph type="sldNum" sz="quarter" idx="5"/>
          </p:nvPr>
        </p:nvSpPr>
        <p:spPr/>
        <p:txBody>
          <a:bodyPr/>
          <a:lstStyle/>
          <a:p>
            <a:fld id="{684826DD-13BA-4F4C-96E9-539118BE728F}" type="slidenum">
              <a:rPr lang="en-US" smtClean="0"/>
              <a:t>2</a:t>
            </a:fld>
            <a:endParaRPr lang="en-US"/>
          </a:p>
        </p:txBody>
      </p:sp>
    </p:spTree>
    <p:extLst>
      <p:ext uri="{BB962C8B-B14F-4D97-AF65-F5344CB8AC3E}">
        <p14:creationId xmlns:p14="http://schemas.microsoft.com/office/powerpoint/2010/main" val="2915513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Introduction: </a:t>
            </a:r>
            <a:r>
              <a:rPr lang="en-US" dirty="0"/>
              <a:t>When we talk about serverless, one of the most significant shifts is where developers spend their time and energy. Instead of worrying about servers, patches, and scaling, they can finally focus on what matters most: the business logic that drives value.</a:t>
            </a:r>
          </a:p>
          <a:p>
            <a:endParaRPr lang="en-US" dirty="0"/>
          </a:p>
          <a:p>
            <a:r>
              <a:rPr lang="en-US" b="1" dirty="0"/>
              <a:t>Developer Productivity: </a:t>
            </a:r>
            <a:r>
              <a:rPr lang="en-US" b="0" dirty="0"/>
              <a:t>Serverless platforms free developers from the burden of infrastructure. They can concentrate on writing features and solving business problems, rather than wrestling with provisioning or maintenance. This shift dramatically improves productivity and innovation.</a:t>
            </a:r>
          </a:p>
          <a:p>
            <a:endParaRPr lang="en-US" b="0" dirty="0"/>
          </a:p>
          <a:p>
            <a:r>
              <a:rPr lang="en-US" b="1" dirty="0"/>
              <a:t>Provider-Managed Infrastructure: </a:t>
            </a:r>
            <a:r>
              <a:rPr lang="en-US" b="0" dirty="0"/>
              <a:t>The cloud provider handles all the heavy lifting — provisioning, patching, scaling, and availability. Think of it like an architect sketching the design of a building while the construction crew handles the scaffolding and structural work. Developers stay focused on the blueprint, while the provider ensures the foundation is solid.</a:t>
            </a:r>
          </a:p>
          <a:p>
            <a:endParaRPr lang="en-US" b="0" dirty="0"/>
          </a:p>
          <a:p>
            <a:r>
              <a:rPr lang="en-US" b="1" dirty="0"/>
              <a:t>Accelerated Delivery: </a:t>
            </a:r>
            <a:r>
              <a:rPr lang="en-US" b="0" dirty="0"/>
              <a:t>By removing infrastructure friction, teams can deliver faster. They can experiment, iterate, and push features to market more quickly. This speed is critical in today’s environment, where time-to-market often determines competitive advantage.</a:t>
            </a:r>
          </a:p>
          <a:p>
            <a:endParaRPr lang="en-US" b="0" dirty="0"/>
          </a:p>
          <a:p>
            <a:r>
              <a:rPr lang="en-US" b="1" dirty="0"/>
              <a:t>Metaphor: </a:t>
            </a:r>
            <a:r>
              <a:rPr lang="en-US" b="0" dirty="0"/>
              <a:t>All the heaving lifting – provisioning, patching, scaling, availability – is handled by the provider. Think of it like an architect sketching the design of a building while the construction crew handles the scaffolding. The architect focuses on vision and design, while the crew ensures the structure stands.</a:t>
            </a:r>
            <a:endParaRPr lang="en-US" b="1" dirty="0"/>
          </a:p>
          <a:p>
            <a:endParaRPr lang="en-US" b="0" dirty="0"/>
          </a:p>
          <a:p>
            <a:r>
              <a:rPr lang="en-US" b="1" dirty="0"/>
              <a:t>Closing Transition: </a:t>
            </a:r>
            <a:r>
              <a:rPr lang="en-US" b="0" dirty="0"/>
              <a:t>So, when we say, “focus on business logic, not infrastructure,” we are talking about unlocking developer creativity, relying on providers for the undifferentiated heavy lifting, and accelerating delivery cycles. This is the function of why serverless matters.</a:t>
            </a:r>
            <a:endParaRPr lang="en-US" b="1" dirty="0"/>
          </a:p>
        </p:txBody>
      </p:sp>
      <p:sp>
        <p:nvSpPr>
          <p:cNvPr id="4" name="Slide Number Placeholder 3"/>
          <p:cNvSpPr>
            <a:spLocks noGrp="1"/>
          </p:cNvSpPr>
          <p:nvPr>
            <p:ph type="sldNum" sz="quarter" idx="5"/>
          </p:nvPr>
        </p:nvSpPr>
        <p:spPr/>
        <p:txBody>
          <a:bodyPr/>
          <a:lstStyle/>
          <a:p>
            <a:fld id="{9123CFC1-D9F0-4183-8363-E1A64090082A}" type="slidenum">
              <a:rPr lang="en-US" smtClean="0"/>
              <a:t>11</a:t>
            </a:fld>
            <a:endParaRPr lang="en-US"/>
          </a:p>
        </p:txBody>
      </p:sp>
    </p:spTree>
    <p:extLst>
      <p:ext uri="{BB962C8B-B14F-4D97-AF65-F5344CB8AC3E}">
        <p14:creationId xmlns:p14="http://schemas.microsoft.com/office/powerpoint/2010/main" val="3756521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Introduction: </a:t>
            </a:r>
            <a:r>
              <a:rPr lang="en-US" b="0" dirty="0"/>
              <a:t>One of the most powerful aspects of serverless is its scale. Instead of provisioning for peak demand, the system responds dynamically to events as they happen.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Event-Driven Triggers: </a:t>
            </a:r>
            <a:r>
              <a:rPr lang="en-US" b="0" dirty="0"/>
              <a:t>Scaling is initiated by events — whether a new order, a file upload, or a sensor reading. The system reacts automatically without human intervention.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Instant Scaling Capability: </a:t>
            </a:r>
            <a:r>
              <a:rPr lang="en-US" b="0" dirty="0"/>
              <a:t>Serverless platforms expand instantly from a single to millions. There is no waiting for servers to spin up or clusters to resize — it just happens.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Ideal for Variable Workloads: </a:t>
            </a:r>
            <a:r>
              <a:rPr lang="en-US" b="0" dirty="0"/>
              <a:t>This makes serverless perfect for unpredictable or bursty workloads.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Metaphor: </a:t>
            </a:r>
            <a:r>
              <a:rPr lang="en-US" b="0" dirty="0"/>
              <a:t>Think of it like an expandable bridge: as traffic increases, it extends seamlessly to handle the load, then contracts when demand drops.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Closing Transition: </a:t>
            </a:r>
            <a:r>
              <a:rPr lang="en-US" b="0" dirty="0"/>
              <a:t>So instead of designing for the worst-case scenario, serverless lets us design for the real world — elastic, event-driven, and efficient.</a:t>
            </a:r>
            <a:endParaRPr lang="en-US" b="1" dirty="0"/>
          </a:p>
        </p:txBody>
      </p:sp>
      <p:sp>
        <p:nvSpPr>
          <p:cNvPr id="4" name="Slide Number Placeholder 3"/>
          <p:cNvSpPr>
            <a:spLocks noGrp="1"/>
          </p:cNvSpPr>
          <p:nvPr>
            <p:ph type="sldNum" sz="quarter" idx="5"/>
          </p:nvPr>
        </p:nvSpPr>
        <p:spPr/>
        <p:txBody>
          <a:bodyPr/>
          <a:lstStyle/>
          <a:p>
            <a:fld id="{9123CFC1-D9F0-4183-8363-E1A64090082A}" type="slidenum">
              <a:rPr lang="en-US" smtClean="0"/>
              <a:t>12</a:t>
            </a:fld>
            <a:endParaRPr lang="en-US"/>
          </a:p>
        </p:txBody>
      </p:sp>
    </p:spTree>
    <p:extLst>
      <p:ext uri="{BB962C8B-B14F-4D97-AF65-F5344CB8AC3E}">
        <p14:creationId xmlns:p14="http://schemas.microsoft.com/office/powerpoint/2010/main" val="2869139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One of the most tangible benefits of serverless is cost efficiency. Instead of paying for capacity you might never use, costs are tied directly to actual consumption.</a:t>
            </a:r>
          </a:p>
          <a:p>
            <a:endParaRPr lang="en-US" b="0" dirty="0"/>
          </a:p>
          <a:p>
            <a:r>
              <a:rPr lang="en-US" b="1" dirty="0"/>
              <a:t>Pay Only for Usage: </a:t>
            </a:r>
            <a:r>
              <a:rPr lang="en-US" b="0" dirty="0"/>
              <a:t>With serverless, you are billed only for the execution time and resources consumed. If your function runs for 300 milliseconds, you pay for exactly that — nothing more.</a:t>
            </a:r>
          </a:p>
          <a:p>
            <a:endParaRPr lang="en-US" b="0" dirty="0"/>
          </a:p>
          <a:p>
            <a:r>
              <a:rPr lang="en-US" b="1" dirty="0"/>
              <a:t>Elimination of Idle Costs: </a:t>
            </a:r>
            <a:r>
              <a:rPr lang="en-US" b="0" dirty="0"/>
              <a:t>There is no need to keep servers running just in case. Idle capacity and over-provisioning disappear, which means no wasted spend.</a:t>
            </a:r>
          </a:p>
          <a:p>
            <a:endParaRPr lang="en-US" b="0" dirty="0"/>
          </a:p>
          <a:p>
            <a:r>
              <a:rPr lang="en-US" b="1" dirty="0"/>
              <a:t>Budget Management:</a:t>
            </a:r>
            <a:r>
              <a:rPr lang="en-US" b="0" dirty="0"/>
              <a:t> This model makes financial planning easier. Costs scale with usage, so budgets align naturally with business activity, giving finance teams more predictability.</a:t>
            </a:r>
          </a:p>
          <a:p>
            <a:endParaRPr lang="en-US" b="0" dirty="0"/>
          </a:p>
          <a:p>
            <a:r>
              <a:rPr lang="en-US" b="1" dirty="0"/>
              <a:t>Metaphor: </a:t>
            </a:r>
            <a:r>
              <a:rPr lang="en-US" b="0" dirty="0"/>
              <a:t>Think of it like your home electricity bill. You do not pay for the power plan; you pay for the kilowatt-hours you </a:t>
            </a:r>
            <a:r>
              <a:rPr lang="en-US" b="0" dirty="0" err="1"/>
              <a:t>actualy</a:t>
            </a:r>
            <a:r>
              <a:rPr lang="en-US" b="0" dirty="0"/>
              <a:t> use. Serverless brings that same utility-meter model to computing.</a:t>
            </a:r>
          </a:p>
          <a:p>
            <a:endParaRPr lang="en-US" b="0" dirty="0"/>
          </a:p>
          <a:p>
            <a:r>
              <a:rPr lang="en-US" b="1" dirty="0"/>
              <a:t>Closing Transition:</a:t>
            </a:r>
            <a:r>
              <a:rPr lang="en-US" b="0" dirty="0"/>
              <a:t> This efficiency not only reduces waste but also ensures that engineering and finance are aligned — every dollar spent is tired to real business value.</a:t>
            </a:r>
            <a:endParaRPr lang="en-US" b="1" dirty="0"/>
          </a:p>
        </p:txBody>
      </p:sp>
      <p:sp>
        <p:nvSpPr>
          <p:cNvPr id="4" name="Slide Number Placeholder 3"/>
          <p:cNvSpPr>
            <a:spLocks noGrp="1"/>
          </p:cNvSpPr>
          <p:nvPr>
            <p:ph type="sldNum" sz="quarter" idx="5"/>
          </p:nvPr>
        </p:nvSpPr>
        <p:spPr/>
        <p:txBody>
          <a:bodyPr/>
          <a:lstStyle/>
          <a:p>
            <a:fld id="{9123CFC1-D9F0-4183-8363-E1A64090082A}" type="slidenum">
              <a:rPr lang="en-US" smtClean="0"/>
              <a:t>13</a:t>
            </a:fld>
            <a:endParaRPr lang="en-US"/>
          </a:p>
        </p:txBody>
      </p:sp>
    </p:spTree>
    <p:extLst>
      <p:ext uri="{BB962C8B-B14F-4D97-AF65-F5344CB8AC3E}">
        <p14:creationId xmlns:p14="http://schemas.microsoft.com/office/powerpoint/2010/main" val="1685218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Introduction:</a:t>
            </a:r>
            <a:r>
              <a:rPr lang="en-US" b="0" dirty="0"/>
              <a:t> One of the biggest promises of serverless is how it accelerates innovation. By removing infrastructure friction, teams can move from idea to execution much faster.</a:t>
            </a:r>
          </a:p>
          <a:p>
            <a:endParaRPr lang="en-US" b="0" dirty="0"/>
          </a:p>
          <a:p>
            <a:r>
              <a:rPr lang="en-US" b="1" dirty="0"/>
              <a:t>Remove Infrastructure Barriers:</a:t>
            </a:r>
            <a:r>
              <a:rPr lang="en-US" b="0" dirty="0"/>
              <a:t> Developers no longer wait for servers to be provisioned or environments to be configured. That barrier is gone, which means less downtime and fewer bottlenecks.</a:t>
            </a:r>
          </a:p>
          <a:p>
            <a:endParaRPr lang="en-US" b="0" dirty="0"/>
          </a:p>
          <a:p>
            <a:r>
              <a:rPr lang="en-US" b="1" dirty="0"/>
              <a:t>Accelerated Iteration &amp; Experimentation:</a:t>
            </a:r>
            <a:r>
              <a:rPr lang="en-US" b="0" dirty="0"/>
              <a:t> Serverless makes it easy to experiment. Teams can test new features quickly, learn from results, and refine ideas without heavy upfront investment.</a:t>
            </a:r>
          </a:p>
          <a:p>
            <a:endParaRPr lang="en-US" b="0" dirty="0"/>
          </a:p>
          <a:p>
            <a:r>
              <a:rPr lang="en-US" b="1" dirty="0"/>
              <a:t>Quicker Product Development:</a:t>
            </a:r>
            <a:r>
              <a:rPr lang="en-US" b="0" dirty="0"/>
              <a:t> This speed translates directly into faster delivery. Concepts move from whiteboard sketches to production-ready products in record time.</a:t>
            </a:r>
          </a:p>
          <a:p>
            <a:endParaRPr lang="en-US" b="0" dirty="0"/>
          </a:p>
          <a:p>
            <a:r>
              <a:rPr lang="en-US" b="0" dirty="0"/>
              <a:t>Think of it like rapid prototyping in architecture — sketching, testing, and refining designs until the final blueprint emerges. Serverless enables the same iterative rhythm in software.</a:t>
            </a:r>
          </a:p>
          <a:p>
            <a:endParaRPr lang="en-US" b="0" dirty="0"/>
          </a:p>
          <a:p>
            <a:r>
              <a:rPr lang="en-US" b="1" dirty="0"/>
              <a:t>Closing Transition:</a:t>
            </a:r>
            <a:r>
              <a:rPr lang="en-US" b="0" dirty="0"/>
              <a:t> Serverless is not just about cost or scale but also about enabling a culture of experimentation and faster innovation cycles.</a:t>
            </a:r>
            <a:endParaRPr lang="en-US" b="1" dirty="0"/>
          </a:p>
        </p:txBody>
      </p:sp>
      <p:sp>
        <p:nvSpPr>
          <p:cNvPr id="4" name="Slide Number Placeholder 3"/>
          <p:cNvSpPr>
            <a:spLocks noGrp="1"/>
          </p:cNvSpPr>
          <p:nvPr>
            <p:ph type="sldNum" sz="quarter" idx="5"/>
          </p:nvPr>
        </p:nvSpPr>
        <p:spPr/>
        <p:txBody>
          <a:bodyPr/>
          <a:lstStyle/>
          <a:p>
            <a:fld id="{9123CFC1-D9F0-4183-8363-E1A64090082A}" type="slidenum">
              <a:rPr lang="en-US" smtClean="0"/>
              <a:t>14</a:t>
            </a:fld>
            <a:endParaRPr lang="en-US"/>
          </a:p>
        </p:txBody>
      </p:sp>
    </p:spTree>
    <p:extLst>
      <p:ext uri="{BB962C8B-B14F-4D97-AF65-F5344CB8AC3E}">
        <p14:creationId xmlns:p14="http://schemas.microsoft.com/office/powerpoint/2010/main" val="25280339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Introduction:</a:t>
            </a:r>
            <a:r>
              <a:rPr lang="en-US" b="0" dirty="0"/>
              <a:t> Serverless is not just a cost or scaling story; it is designed for the way we build modern systems today.</a:t>
            </a:r>
          </a:p>
          <a:p>
            <a:endParaRPr lang="en-US" b="0" dirty="0"/>
          </a:p>
          <a:p>
            <a:r>
              <a:rPr lang="en-US" b="1" dirty="0"/>
              <a:t>Microservices Ready:</a:t>
            </a:r>
            <a:r>
              <a:rPr lang="en-US" b="0" dirty="0"/>
              <a:t> Serverless naturally complements microservices. Each function is small, independent, and can scale on its own. This modularity makes systems easier to evolve.</a:t>
            </a:r>
          </a:p>
          <a:p>
            <a:endParaRPr lang="en-US" b="0" dirty="0"/>
          </a:p>
          <a:p>
            <a:r>
              <a:rPr lang="en-US" b="1" dirty="0"/>
              <a:t>Event-Driven by Design:</a:t>
            </a:r>
            <a:r>
              <a:rPr lang="en-US" b="0" dirty="0"/>
              <a:t> Serverless thrives in event-driven systems. Functions respond instantly to triggers; whether that is a user action, a file upload, or a sensor reading; with minimal latency.</a:t>
            </a:r>
          </a:p>
          <a:p>
            <a:endParaRPr lang="en-US" b="0" dirty="0"/>
          </a:p>
          <a:p>
            <a:r>
              <a:rPr lang="en-US" b="1" dirty="0"/>
              <a:t>DevOps Integration:</a:t>
            </a:r>
            <a:r>
              <a:rPr lang="en-US" b="0" dirty="0"/>
              <a:t> Serverless fits seamlessly into modern DevOps practices. Functions can be deployed continuously, tested quickly, and rolled back easily, aligning perfectly with CI/CD pipelines.</a:t>
            </a:r>
          </a:p>
          <a:p>
            <a:endParaRPr lang="en-US" b="0" dirty="0"/>
          </a:p>
          <a:p>
            <a:r>
              <a:rPr lang="en-US" b="1" dirty="0"/>
              <a:t>Metaphor:</a:t>
            </a:r>
            <a:r>
              <a:rPr lang="en-US" b="0" dirty="0"/>
              <a:t> Think of it like modular building blocks snapping together. Each piece is independent, but together they forma  flexible, </a:t>
            </a:r>
            <a:r>
              <a:rPr lang="en-US" b="0" dirty="0" err="1"/>
              <a:t>scalble</a:t>
            </a:r>
            <a:r>
              <a:rPr lang="en-US" b="0" dirty="0"/>
              <a:t> structure that can adapt as needs change.</a:t>
            </a:r>
            <a:endParaRPr lang="en-US" b="1" dirty="0"/>
          </a:p>
        </p:txBody>
      </p:sp>
      <p:sp>
        <p:nvSpPr>
          <p:cNvPr id="4" name="Slide Number Placeholder 3"/>
          <p:cNvSpPr>
            <a:spLocks noGrp="1"/>
          </p:cNvSpPr>
          <p:nvPr>
            <p:ph type="sldNum" sz="quarter" idx="5"/>
          </p:nvPr>
        </p:nvSpPr>
        <p:spPr/>
        <p:txBody>
          <a:bodyPr/>
          <a:lstStyle/>
          <a:p>
            <a:fld id="{9123CFC1-D9F0-4183-8363-E1A64090082A}" type="slidenum">
              <a:rPr lang="en-US" smtClean="0"/>
              <a:t>15</a:t>
            </a:fld>
            <a:endParaRPr lang="en-US"/>
          </a:p>
        </p:txBody>
      </p:sp>
    </p:spTree>
    <p:extLst>
      <p:ext uri="{BB962C8B-B14F-4D97-AF65-F5344CB8AC3E}">
        <p14:creationId xmlns:p14="http://schemas.microsoft.com/office/powerpoint/2010/main" val="40586803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Opening Framing:</a:t>
            </a:r>
            <a:r>
              <a:rPr lang="en-US" b="0" dirty="0"/>
              <a:t> Of course, it is important to understand why serverless is valuable. But the next question is just as important: Why now? Why is this the right moment for organizations to embrace serverless?</a:t>
            </a:r>
            <a:endParaRPr lang="en-US" b="0" i="0" dirty="0"/>
          </a:p>
          <a:p>
            <a:endParaRPr lang="en-US" b="0" i="0" dirty="0"/>
          </a:p>
          <a:p>
            <a:r>
              <a:rPr lang="en-US" b="1" i="0" dirty="0"/>
              <a:t>Context Setting:</a:t>
            </a:r>
            <a:r>
              <a:rPr lang="en-US" b="0" i="0" dirty="0"/>
              <a:t> In this section, we will explore the drivers behind today’s adoption: the maturity of the platforms, the fact that serverless has gone mainstream, the economic pressures pushing up toward efficiency, and the growing demand for developer productivity.</a:t>
            </a:r>
          </a:p>
          <a:p>
            <a:endParaRPr lang="en-US" b="0" i="0" dirty="0"/>
          </a:p>
          <a:p>
            <a:r>
              <a:rPr lang="en-US" b="1" i="0" dirty="0"/>
              <a:t>Tone/Transition:</a:t>
            </a:r>
            <a:r>
              <a:rPr lang="en-US" b="0" i="0" dirty="0"/>
              <a:t> This is where we connect the dots between the technology and the timing. Serverless is not just a good idea – it is an idea whose moment has arrived.</a:t>
            </a:r>
            <a:endParaRPr lang="en-US" b="1" dirty="0"/>
          </a:p>
        </p:txBody>
      </p:sp>
      <p:sp>
        <p:nvSpPr>
          <p:cNvPr id="4" name="Slide Number Placeholder 3"/>
          <p:cNvSpPr>
            <a:spLocks noGrp="1"/>
          </p:cNvSpPr>
          <p:nvPr>
            <p:ph type="sldNum" sz="quarter" idx="5"/>
          </p:nvPr>
        </p:nvSpPr>
        <p:spPr/>
        <p:txBody>
          <a:bodyPr/>
          <a:lstStyle/>
          <a:p>
            <a:fld id="{9123CFC1-D9F0-4183-8363-E1A64090082A}" type="slidenum">
              <a:rPr lang="en-US" smtClean="0"/>
              <a:t>16</a:t>
            </a:fld>
            <a:endParaRPr lang="en-US"/>
          </a:p>
        </p:txBody>
      </p:sp>
    </p:spTree>
    <p:extLst>
      <p:ext uri="{BB962C8B-B14F-4D97-AF65-F5344CB8AC3E}">
        <p14:creationId xmlns:p14="http://schemas.microsoft.com/office/powerpoint/2010/main" val="3712654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Introduction:</a:t>
            </a:r>
            <a:r>
              <a:rPr lang="en-US" b="0" dirty="0"/>
              <a:t> Serverless is not new anymore, but what has changed is the maturity of the platforms themselves. What started as lightweight, experimental runtimes has evolved into enterprise-ready systems.</a:t>
            </a:r>
          </a:p>
          <a:p>
            <a:endParaRPr lang="en-US" b="0" dirty="0"/>
          </a:p>
          <a:p>
            <a:r>
              <a:rPr lang="en-US" b="1" dirty="0"/>
              <a:t>Extended Runtimes:</a:t>
            </a:r>
            <a:r>
              <a:rPr lang="en-US" b="0" dirty="0"/>
              <a:t> Functions can now run longer and handle more complex workloads, opening the door to use cases that were not possible in the early days.</a:t>
            </a:r>
          </a:p>
          <a:p>
            <a:endParaRPr lang="en-US" b="0" dirty="0"/>
          </a:p>
          <a:p>
            <a:r>
              <a:rPr lang="en-US" b="1" dirty="0"/>
              <a:t>Advanced Monitoring:</a:t>
            </a:r>
            <a:r>
              <a:rPr lang="en-US" b="0" dirty="0"/>
              <a:t> Providers now offer detailed monitoring and observability: metrics tracing, and logging that meet enterprise standards for reliability.</a:t>
            </a:r>
          </a:p>
          <a:p>
            <a:endParaRPr lang="en-US" b="0" dirty="0"/>
          </a:p>
          <a:p>
            <a:r>
              <a:rPr lang="en-US" b="1" dirty="0"/>
              <a:t>Richer Integrations:</a:t>
            </a:r>
            <a:r>
              <a:rPr lang="en-US" b="0" dirty="0"/>
              <a:t> Serverless platforms integrate with a wide range of services, such as databases, messaging, and AI/ML pipelines, making it easier to build sophisticated workflows.</a:t>
            </a:r>
          </a:p>
          <a:p>
            <a:endParaRPr lang="en-US" b="0" dirty="0"/>
          </a:p>
          <a:p>
            <a:r>
              <a:rPr lang="en-US" b="1" dirty="0"/>
              <a:t>Metaphor:</a:t>
            </a:r>
            <a:r>
              <a:rPr lang="en-US" b="0" dirty="0"/>
              <a:t> Think of it like architectural blueprints. Early drafts were rough sketches, but today’s platforms are production-grade designs, ready to support mission-critical workloads.</a:t>
            </a:r>
          </a:p>
          <a:p>
            <a:endParaRPr lang="en-US" b="0" dirty="0"/>
          </a:p>
          <a:p>
            <a:r>
              <a:rPr lang="en-US" b="1" dirty="0"/>
              <a:t>Closing Transition:</a:t>
            </a:r>
            <a:r>
              <a:rPr lang="en-US" b="0" dirty="0"/>
              <a:t> This maturity is why serverless is no longer just an experiment – it is a proven foundation for modern enterprise systems.</a:t>
            </a:r>
            <a:endParaRPr lang="en-US" b="1" dirty="0"/>
          </a:p>
        </p:txBody>
      </p:sp>
      <p:sp>
        <p:nvSpPr>
          <p:cNvPr id="4" name="Slide Number Placeholder 3"/>
          <p:cNvSpPr>
            <a:spLocks noGrp="1"/>
          </p:cNvSpPr>
          <p:nvPr>
            <p:ph type="sldNum" sz="quarter" idx="5"/>
          </p:nvPr>
        </p:nvSpPr>
        <p:spPr/>
        <p:txBody>
          <a:bodyPr/>
          <a:lstStyle/>
          <a:p>
            <a:fld id="{9123CFC1-D9F0-4183-8363-E1A64090082A}" type="slidenum">
              <a:rPr lang="en-US" smtClean="0"/>
              <a:t>17</a:t>
            </a:fld>
            <a:endParaRPr lang="en-US"/>
          </a:p>
        </p:txBody>
      </p:sp>
    </p:spTree>
    <p:extLst>
      <p:ext uri="{BB962C8B-B14F-4D97-AF65-F5344CB8AC3E}">
        <p14:creationId xmlns:p14="http://schemas.microsoft.com/office/powerpoint/2010/main" val="35294071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Introduction:</a:t>
            </a:r>
            <a:r>
              <a:rPr lang="en-US" b="0" dirty="0"/>
              <a:t> Serverless has moved beyond experimentation. It is no longer niche – it is powering critical systems across industries.</a:t>
            </a:r>
          </a:p>
          <a:p>
            <a:endParaRPr lang="en-US" b="0" dirty="0"/>
          </a:p>
          <a:p>
            <a:r>
              <a:rPr lang="en-US" b="1" dirty="0"/>
              <a:t>APIs at Scale:</a:t>
            </a:r>
            <a:r>
              <a:rPr lang="en-US" b="0" dirty="0"/>
              <a:t> Many organizations now run their APIs on serverless platforms. It provides instant scalability and cost efficiency, making it a natural fit for backend services.</a:t>
            </a:r>
          </a:p>
          <a:p>
            <a:endParaRPr lang="en-US" b="0" dirty="0"/>
          </a:p>
          <a:p>
            <a:r>
              <a:rPr lang="en-US" b="1" dirty="0"/>
              <a:t>ML &amp; Data Pipelines:</a:t>
            </a:r>
            <a:r>
              <a:rPr lang="en-US" b="0" dirty="0"/>
              <a:t> Serverless is also used in machine learning and analytics pipelines. It can process data flexibly and scale with demand, essential for AI workloads.</a:t>
            </a:r>
          </a:p>
          <a:p>
            <a:endParaRPr lang="en-US" b="0" dirty="0"/>
          </a:p>
          <a:p>
            <a:r>
              <a:rPr lang="en-US" b="1" dirty="0"/>
              <a:t>Enterprise Integration:</a:t>
            </a:r>
            <a:r>
              <a:rPr lang="en-US" b="0" dirty="0"/>
              <a:t> Serverless has become part of the mainstream IT landscape. It is not just startups—enterprises are using it for production workloads and integrating it into their core systems.</a:t>
            </a:r>
          </a:p>
          <a:p>
            <a:endParaRPr lang="en-US" b="0" dirty="0"/>
          </a:p>
          <a:p>
            <a:r>
              <a:rPr lang="en-US" b="1" dirty="0"/>
              <a:t>Metaphor:</a:t>
            </a:r>
            <a:r>
              <a:rPr lang="en-US" b="0" dirty="0"/>
              <a:t> Think of a city skyline. At first, serverless was a small building on the edge. Today, it is part of the skyline – a permanent fixture in modern technology.</a:t>
            </a:r>
          </a:p>
          <a:p>
            <a:endParaRPr lang="en-US" b="0" dirty="0"/>
          </a:p>
          <a:p>
            <a:r>
              <a:rPr lang="en-US" b="1" dirty="0"/>
              <a:t>Closing Transition:</a:t>
            </a:r>
            <a:r>
              <a:rPr lang="en-US" b="0" dirty="0"/>
              <a:t> This mainstream adoption shows that serverless is not just a trend but a proven approach shaping how organizations build and scale systems.</a:t>
            </a:r>
          </a:p>
        </p:txBody>
      </p:sp>
      <p:sp>
        <p:nvSpPr>
          <p:cNvPr id="4" name="Slide Number Placeholder 3"/>
          <p:cNvSpPr>
            <a:spLocks noGrp="1"/>
          </p:cNvSpPr>
          <p:nvPr>
            <p:ph type="sldNum" sz="quarter" idx="5"/>
          </p:nvPr>
        </p:nvSpPr>
        <p:spPr/>
        <p:txBody>
          <a:bodyPr/>
          <a:lstStyle/>
          <a:p>
            <a:fld id="{9123CFC1-D9F0-4183-8363-E1A64090082A}" type="slidenum">
              <a:rPr lang="en-US" smtClean="0"/>
              <a:t>18</a:t>
            </a:fld>
            <a:endParaRPr lang="en-US"/>
          </a:p>
        </p:txBody>
      </p:sp>
    </p:spTree>
    <p:extLst>
      <p:ext uri="{BB962C8B-B14F-4D97-AF65-F5344CB8AC3E}">
        <p14:creationId xmlns:p14="http://schemas.microsoft.com/office/powerpoint/2010/main" val="3314840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Introduction:</a:t>
            </a:r>
            <a:r>
              <a:rPr lang="en-US" b="0" dirty="0"/>
              <a:t> Economic pressure is one of the strongest drivers for serverless adoption. Organizations everywhere are asked to do more with less.</a:t>
            </a:r>
          </a:p>
          <a:p>
            <a:endParaRPr lang="en-US" b="0" dirty="0"/>
          </a:p>
          <a:p>
            <a:r>
              <a:rPr lang="en-US" b="1" dirty="0"/>
              <a:t>Economic Uncertainty:</a:t>
            </a:r>
            <a:r>
              <a:rPr lang="en-US" b="0" dirty="0"/>
              <a:t> In today’s climate, cost optimization is not optional but a survival strategy. Businesses need to reduce waste and maximize efficiency.</a:t>
            </a:r>
          </a:p>
          <a:p>
            <a:endParaRPr lang="en-US" b="0" dirty="0"/>
          </a:p>
          <a:p>
            <a:r>
              <a:rPr lang="en-US" b="1" dirty="0"/>
              <a:t>Cost-Efficient Solutions:</a:t>
            </a:r>
            <a:r>
              <a:rPr lang="en-US" b="0" dirty="0"/>
              <a:t> Traditional infrastructure often means paying for idle capacity. Serverless flips that model with pay-per-use pricing, so you only pay for what you consume.</a:t>
            </a:r>
          </a:p>
          <a:p>
            <a:endParaRPr lang="en-US" b="0" dirty="0"/>
          </a:p>
          <a:p>
            <a:r>
              <a:rPr lang="en-US" b="1" dirty="0"/>
              <a:t>Serverless Optimization:</a:t>
            </a:r>
            <a:r>
              <a:rPr lang="en-US" b="0" dirty="0"/>
              <a:t> This makes serverless a natural fit for cost-conscious organizations. It aligns spending directly with business activity, ensuring costs scale with demand.</a:t>
            </a:r>
          </a:p>
          <a:p>
            <a:endParaRPr lang="en-US" b="0" dirty="0"/>
          </a:p>
          <a:p>
            <a:r>
              <a:rPr lang="en-US" b="1" dirty="0"/>
              <a:t>Metaphor:</a:t>
            </a:r>
            <a:r>
              <a:rPr lang="en-US" b="0" dirty="0"/>
              <a:t> Think of it like an energy grid. Instead of running your own generator 24/7, you draw exactly the power you need, when you need it – no waste, no idle costs.</a:t>
            </a:r>
          </a:p>
          <a:p>
            <a:endParaRPr lang="en-US" b="0" dirty="0"/>
          </a:p>
          <a:p>
            <a:r>
              <a:rPr lang="en-US" b="1" dirty="0"/>
              <a:t>Closing Transition:</a:t>
            </a:r>
            <a:r>
              <a:rPr lang="en-US" b="0" dirty="0"/>
              <a:t> In a world of economic uncertainty, serverless offers a model that is both efficient and sustainable.</a:t>
            </a:r>
            <a:endParaRPr lang="en-US" b="1" dirty="0"/>
          </a:p>
        </p:txBody>
      </p:sp>
      <p:sp>
        <p:nvSpPr>
          <p:cNvPr id="4" name="Slide Number Placeholder 3"/>
          <p:cNvSpPr>
            <a:spLocks noGrp="1"/>
          </p:cNvSpPr>
          <p:nvPr>
            <p:ph type="sldNum" sz="quarter" idx="5"/>
          </p:nvPr>
        </p:nvSpPr>
        <p:spPr/>
        <p:txBody>
          <a:bodyPr/>
          <a:lstStyle/>
          <a:p>
            <a:fld id="{9123CFC1-D9F0-4183-8363-E1A64090082A}" type="slidenum">
              <a:rPr lang="en-US" smtClean="0"/>
              <a:t>19</a:t>
            </a:fld>
            <a:endParaRPr lang="en-US"/>
          </a:p>
        </p:txBody>
      </p:sp>
    </p:spTree>
    <p:extLst>
      <p:ext uri="{BB962C8B-B14F-4D97-AF65-F5344CB8AC3E}">
        <p14:creationId xmlns:p14="http://schemas.microsoft.com/office/powerpoint/2010/main" val="1760337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Introduction:</a:t>
            </a:r>
            <a:r>
              <a:rPr lang="en-US" b="0" dirty="0"/>
              <a:t> Organizations today face relentless pressure to deliver faster. Customers expect rapid updates, and competitors are moving quickly. That puts developer productivity at the center of the conversation.</a:t>
            </a:r>
          </a:p>
          <a:p>
            <a:endParaRPr lang="en-US" b="0" dirty="0"/>
          </a:p>
          <a:p>
            <a:r>
              <a:rPr lang="en-US" b="1" dirty="0"/>
              <a:t>Faster Time-to-Market:</a:t>
            </a:r>
            <a:r>
              <a:rPr lang="en-US" b="0" dirty="0"/>
              <a:t> Speed is no longer optional. Teams are expected to release features and products at a pace that keeps them competitive.</a:t>
            </a:r>
          </a:p>
          <a:p>
            <a:endParaRPr lang="en-US" b="0" dirty="0"/>
          </a:p>
          <a:p>
            <a:r>
              <a:rPr lang="en-US" b="1" dirty="0"/>
              <a:t>Focus on Features:</a:t>
            </a:r>
            <a:r>
              <a:rPr lang="en-US" b="0" dirty="0"/>
              <a:t> Serverless helps by removing infrastructure overhead. Developers can focus on writing business logic and delivering value instead of patching servers or managing environments.</a:t>
            </a:r>
          </a:p>
          <a:p>
            <a:endParaRPr lang="en-US" b="0" dirty="0"/>
          </a:p>
          <a:p>
            <a:r>
              <a:rPr lang="en-US" b="1" dirty="0"/>
              <a:t>Accelerated Velocity:</a:t>
            </a:r>
            <a:r>
              <a:rPr lang="en-US" b="0" dirty="0"/>
              <a:t> This shift accelerates development cycles. Teams can experiment, iterate, and innovate continuously, without being slowed down by infrastructure fiction.</a:t>
            </a:r>
          </a:p>
          <a:p>
            <a:endParaRPr lang="en-US" b="0" dirty="0"/>
          </a:p>
          <a:p>
            <a:r>
              <a:rPr lang="en-US" b="1" dirty="0"/>
              <a:t>Metaphor:</a:t>
            </a:r>
            <a:r>
              <a:rPr lang="en-US" b="0" dirty="0"/>
              <a:t> Think of it like eco-friendly building design, where every element is optimized for efficient energy flow. Serverless creates that same kind of efficiency for developers, ensuring their energy goes into features and not wasted effort.</a:t>
            </a:r>
          </a:p>
          <a:p>
            <a:endParaRPr lang="en-US" b="0" dirty="0"/>
          </a:p>
          <a:p>
            <a:r>
              <a:rPr lang="en-US" b="1" dirty="0"/>
              <a:t>Closing Transition:</a:t>
            </a:r>
            <a:r>
              <a:rPr lang="en-US" b="0" dirty="0"/>
              <a:t> Developer productivity demands are another reason serverless adoption is accelerating now—it enables teams to move faster, focus on value, and innovate continuously.</a:t>
            </a:r>
            <a:endParaRPr lang="en-US" b="1" dirty="0"/>
          </a:p>
        </p:txBody>
      </p:sp>
      <p:sp>
        <p:nvSpPr>
          <p:cNvPr id="4" name="Slide Number Placeholder 3"/>
          <p:cNvSpPr>
            <a:spLocks noGrp="1"/>
          </p:cNvSpPr>
          <p:nvPr>
            <p:ph type="sldNum" sz="quarter" idx="5"/>
          </p:nvPr>
        </p:nvSpPr>
        <p:spPr/>
        <p:txBody>
          <a:bodyPr/>
          <a:lstStyle/>
          <a:p>
            <a:fld id="{9123CFC1-D9F0-4183-8363-E1A64090082A}" type="slidenum">
              <a:rPr lang="en-US" smtClean="0"/>
              <a:t>20</a:t>
            </a:fld>
            <a:endParaRPr lang="en-US"/>
          </a:p>
        </p:txBody>
      </p:sp>
    </p:spTree>
    <p:extLst>
      <p:ext uri="{BB962C8B-B14F-4D97-AF65-F5344CB8AC3E}">
        <p14:creationId xmlns:p14="http://schemas.microsoft.com/office/powerpoint/2010/main" val="4043104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workshop isn’t about us presenting and you listening. It’s about </a:t>
            </a:r>
            <a:r>
              <a:rPr lang="en-US" b="1" dirty="0"/>
              <a:t>shared ownership</a:t>
            </a:r>
            <a:r>
              <a:rPr lang="en-US" dirty="0"/>
              <a:t>—you’re co‑architects in this process.</a:t>
            </a:r>
          </a:p>
          <a:p>
            <a:endParaRPr lang="en-US" dirty="0"/>
          </a:p>
          <a:p>
            <a:r>
              <a:rPr lang="en-US" dirty="0"/>
              <a:t>We’ll encourage </a:t>
            </a:r>
            <a:r>
              <a:rPr lang="en-US" b="1" dirty="0"/>
              <a:t>active participation</a:t>
            </a:r>
            <a:r>
              <a:rPr lang="en-US" dirty="0"/>
              <a:t> through exercises, discussions, and design studios, where your input shapes the outcomes.</a:t>
            </a:r>
          </a:p>
          <a:p>
            <a:endParaRPr lang="en-US" dirty="0"/>
          </a:p>
          <a:p>
            <a:r>
              <a:rPr lang="en-US" dirty="0"/>
              <a:t>We’ll keep everything grounded in </a:t>
            </a:r>
            <a:r>
              <a:rPr lang="en-US" b="1" dirty="0"/>
              <a:t>real‑world relevance</a:t>
            </a:r>
            <a:r>
              <a:rPr lang="en-US" dirty="0"/>
              <a:t>. The patterns and pitfalls we explore today should relate directly to the challenges you face in your own systems.</a:t>
            </a:r>
          </a:p>
          <a:p>
            <a:endParaRPr lang="en-US" dirty="0"/>
          </a:p>
          <a:p>
            <a:r>
              <a:rPr lang="en-US" dirty="0"/>
              <a:t>By the end, you won’t just have heard about advanced serverless—you’ll have helped draft its blueprints.</a:t>
            </a:r>
          </a:p>
        </p:txBody>
      </p:sp>
      <p:sp>
        <p:nvSpPr>
          <p:cNvPr id="4" name="Slide Number Placeholder 3"/>
          <p:cNvSpPr>
            <a:spLocks noGrp="1"/>
          </p:cNvSpPr>
          <p:nvPr>
            <p:ph type="sldNum" sz="quarter" idx="5"/>
          </p:nvPr>
        </p:nvSpPr>
        <p:spPr/>
        <p:txBody>
          <a:bodyPr/>
          <a:lstStyle/>
          <a:p>
            <a:fld id="{684826DD-13BA-4F4C-96E9-539118BE728F}" type="slidenum">
              <a:rPr lang="en-US" smtClean="0"/>
              <a:t>3</a:t>
            </a:fld>
            <a:endParaRPr lang="en-US"/>
          </a:p>
        </p:txBody>
      </p:sp>
    </p:spTree>
    <p:extLst>
      <p:ext uri="{BB962C8B-B14F-4D97-AF65-F5344CB8AC3E}">
        <p14:creationId xmlns:p14="http://schemas.microsoft.com/office/powerpoint/2010/main" val="11673421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Serverless computing delivers key benefits such as operational simplicity, scalability, cost savings, and faster innovation. Coupled with maturing platforms and pressing economic needs, now is the perfect time for organizations to embrace modern cloud-native architectures with serverless.</a:t>
            </a:r>
          </a:p>
        </p:txBody>
      </p:sp>
      <p:sp>
        <p:nvSpPr>
          <p:cNvPr id="4" name="Slide Number Placeholder 3"/>
          <p:cNvSpPr>
            <a:spLocks noGrp="1"/>
          </p:cNvSpPr>
          <p:nvPr>
            <p:ph type="sldNum" sz="quarter" idx="5"/>
          </p:nvPr>
        </p:nvSpPr>
        <p:spPr/>
        <p:txBody>
          <a:bodyPr/>
          <a:lstStyle/>
          <a:p>
            <a:fld id="{9123CFC1-D9F0-4183-8363-E1A64090082A}" type="slidenum">
              <a:rPr lang="en-US" smtClean="0"/>
              <a:t>21</a:t>
            </a:fld>
            <a:endParaRPr lang="en-US"/>
          </a:p>
        </p:txBody>
      </p:sp>
    </p:spTree>
    <p:extLst>
      <p:ext uri="{BB962C8B-B14F-4D97-AF65-F5344CB8AC3E}">
        <p14:creationId xmlns:p14="http://schemas.microsoft.com/office/powerpoint/2010/main" val="37075002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Opening Framing:</a:t>
            </a:r>
            <a:r>
              <a:rPr lang="en-US" b="0" dirty="0"/>
              <a:t> Now that we have explored </a:t>
            </a:r>
            <a:r>
              <a:rPr lang="en-US" b="0" i="1" dirty="0"/>
              <a:t>why</a:t>
            </a:r>
            <a:r>
              <a:rPr lang="en-US" b="0" i="0" dirty="0"/>
              <a:t> serverless matters and </a:t>
            </a:r>
            <a:r>
              <a:rPr lang="en-US" b="0" i="1" dirty="0"/>
              <a:t>why now</a:t>
            </a:r>
            <a:r>
              <a:rPr lang="en-US" b="0" i="0" dirty="0"/>
              <a:t> is the right moment, let’s shift gears into the </a:t>
            </a:r>
            <a:r>
              <a:rPr lang="en-US" b="0" i="1" dirty="0"/>
              <a:t>how</a:t>
            </a:r>
            <a:r>
              <a:rPr lang="en-US" b="0" i="0" dirty="0"/>
              <a:t>. Specifically, let's discuss how serverless architectures are actually applied in practice.</a:t>
            </a:r>
          </a:p>
          <a:p>
            <a:endParaRPr lang="en-US" b="0" i="0" dirty="0"/>
          </a:p>
          <a:p>
            <a:r>
              <a:rPr lang="en-US" b="1" i="0" dirty="0"/>
              <a:t>Context Setting:</a:t>
            </a:r>
            <a:r>
              <a:rPr lang="en-US" b="0" i="0" dirty="0"/>
              <a:t> Serverless doesn’t fit in just one architecture style; it complements many different styles. Each one solves other problems, first handles different workloads, and has its own strengths and trade-offs. Understanding these styles helps us choose the right approach for the right scenario.</a:t>
            </a:r>
          </a:p>
          <a:p>
            <a:endParaRPr lang="en-US" b="1" i="0" dirty="0"/>
          </a:p>
          <a:p>
            <a:r>
              <a:rPr lang="en-US" b="1" i="0" dirty="0"/>
              <a:t>Preview of What’s Ahead:</a:t>
            </a:r>
            <a:r>
              <a:rPr lang="en-US" b="0" i="0" dirty="0"/>
              <a:t> In this section, we will look at five of the most common patterns:</a:t>
            </a:r>
          </a:p>
          <a:p>
            <a:pPr marL="171450" indent="-171450">
              <a:buFont typeface="Arial" panose="020B0604020202020204" pitchFamily="34" charset="0"/>
              <a:buChar char="•"/>
            </a:pPr>
            <a:endParaRPr lang="en-US" b="1" i="0" dirty="0"/>
          </a:p>
          <a:p>
            <a:pPr marL="171450" indent="-171450">
              <a:buFont typeface="Arial" panose="020B0604020202020204" pitchFamily="34" charset="0"/>
              <a:buChar char="•"/>
            </a:pPr>
            <a:r>
              <a:rPr lang="en-US" b="0" i="0" dirty="0"/>
              <a:t>Event-Driven Architectures</a:t>
            </a:r>
          </a:p>
          <a:p>
            <a:pPr marL="171450" indent="-171450">
              <a:buFont typeface="Arial" panose="020B0604020202020204" pitchFamily="34" charset="0"/>
              <a:buChar char="•"/>
            </a:pPr>
            <a:r>
              <a:rPr lang="en-US" b="0" i="0" dirty="0"/>
              <a:t>Microservices with Functions-as-a-Service</a:t>
            </a:r>
          </a:p>
          <a:p>
            <a:pPr marL="171450" indent="-171450">
              <a:buFont typeface="Arial" panose="020B0604020202020204" pitchFamily="34" charset="0"/>
              <a:buChar char="•"/>
            </a:pPr>
            <a:r>
              <a:rPr lang="en-US" b="0" i="0" dirty="0"/>
              <a:t>Orchestration and Workflow Design</a:t>
            </a:r>
          </a:p>
          <a:p>
            <a:pPr marL="171450" indent="-171450">
              <a:buFont typeface="Arial" panose="020B0604020202020204" pitchFamily="34" charset="0"/>
              <a:buChar char="•"/>
            </a:pPr>
            <a:r>
              <a:rPr lang="en-US" b="0" i="0" dirty="0"/>
              <a:t>Data Processing Pipelines</a:t>
            </a:r>
          </a:p>
          <a:p>
            <a:pPr marL="171450" indent="-171450">
              <a:buFont typeface="Arial" panose="020B0604020202020204" pitchFamily="34" charset="0"/>
              <a:buChar char="•"/>
            </a:pPr>
            <a:r>
              <a:rPr lang="en-US" b="0" i="0" dirty="0"/>
              <a:t>Hybrid or Polyglot Architectures</a:t>
            </a:r>
          </a:p>
          <a:p>
            <a:pPr marL="0" indent="0">
              <a:buFont typeface="Arial" panose="020B0604020202020204" pitchFamily="34" charset="0"/>
              <a:buNone/>
            </a:pPr>
            <a:endParaRPr lang="en-US" b="0" i="0" dirty="0"/>
          </a:p>
          <a:p>
            <a:pPr marL="0" indent="0">
              <a:buFont typeface="Arial" panose="020B0604020202020204" pitchFamily="34" charset="0"/>
              <a:buNone/>
            </a:pPr>
            <a:r>
              <a:rPr lang="en-US" b="1" i="0" dirty="0"/>
              <a:t>Tone/Transition:</a:t>
            </a:r>
            <a:r>
              <a:rPr lang="en-US" b="0" i="0" dirty="0"/>
              <a:t> Think of this section like a blueprint catalog. Each style is a different design option – and by the end, you’ll have a toolkit of patterns you can apply to your own systems.</a:t>
            </a:r>
            <a:endParaRPr lang="en-US" b="1" i="0" dirty="0"/>
          </a:p>
        </p:txBody>
      </p:sp>
      <p:sp>
        <p:nvSpPr>
          <p:cNvPr id="4" name="Slide Number Placeholder 3"/>
          <p:cNvSpPr>
            <a:spLocks noGrp="1"/>
          </p:cNvSpPr>
          <p:nvPr>
            <p:ph type="sldNum" sz="quarter" idx="5"/>
          </p:nvPr>
        </p:nvSpPr>
        <p:spPr/>
        <p:txBody>
          <a:bodyPr/>
          <a:lstStyle/>
          <a:p>
            <a:fld id="{982E65EB-BB72-4CC9-A692-AD8CC5B99948}" type="slidenum">
              <a:rPr lang="en-US" smtClean="0"/>
              <a:t>22</a:t>
            </a:fld>
            <a:endParaRPr lang="en-US"/>
          </a:p>
        </p:txBody>
      </p:sp>
    </p:spTree>
    <p:extLst>
      <p:ext uri="{BB962C8B-B14F-4D97-AF65-F5344CB8AC3E}">
        <p14:creationId xmlns:p14="http://schemas.microsoft.com/office/powerpoint/2010/main" val="27031027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Introduction:</a:t>
            </a:r>
            <a:r>
              <a:rPr lang="en-US" b="0" dirty="0"/>
              <a:t> Event-driven architectures are the heartbeat of serverless. Functions do not sit idle – they wake up when something happens.</a:t>
            </a:r>
          </a:p>
          <a:p>
            <a:endParaRPr lang="en-US" b="0" dirty="0"/>
          </a:p>
          <a:p>
            <a:r>
              <a:rPr lang="en-US" b="1" dirty="0"/>
              <a:t>Serverless Function Triggers:</a:t>
            </a:r>
            <a:r>
              <a:rPr lang="en-US" b="0" dirty="0"/>
              <a:t> These events can come from anywhere: an HTTP request, a database update, a file upload, or an IoT sensor. Each event sparks a function into action.</a:t>
            </a:r>
          </a:p>
          <a:p>
            <a:endParaRPr lang="en-US" b="1" dirty="0"/>
          </a:p>
          <a:p>
            <a:r>
              <a:rPr lang="en-US" b="1" dirty="0"/>
              <a:t>Scalable Reactive Systems:</a:t>
            </a:r>
            <a:r>
              <a:rPr lang="en-US" b="0" dirty="0"/>
              <a:t> This model is inherently elastic. The system scales automatically as events increase, making it ideal for real-time pipelines and reactive systems.</a:t>
            </a:r>
          </a:p>
          <a:p>
            <a:endParaRPr lang="en-US" b="0" dirty="0"/>
          </a:p>
          <a:p>
            <a:r>
              <a:rPr lang="en-US" b="1" dirty="0"/>
              <a:t>Circuit Diagram Metaphor:</a:t>
            </a:r>
            <a:r>
              <a:rPr lang="en-US" b="0" dirty="0"/>
              <a:t> Think of it like a circuit diagram. Each event is a spark that lights up a relay, triggering the next flow. It’s a clean, modular way to visualize how events drive action.</a:t>
            </a:r>
          </a:p>
          <a:p>
            <a:endParaRPr lang="en-US" b="0" dirty="0"/>
          </a:p>
          <a:p>
            <a:r>
              <a:rPr lang="en-US" b="1" dirty="0"/>
              <a:t>Avoiding Anti-Patterns:</a:t>
            </a:r>
            <a:r>
              <a:rPr lang="en-US" b="0" dirty="0"/>
              <a:t> One caution: do not overlap a single function with too many event types. That creates tangled logic and makes debugging painful. Keep functions focused and modular.</a:t>
            </a:r>
          </a:p>
          <a:p>
            <a:endParaRPr lang="en-US" b="0" dirty="0"/>
          </a:p>
          <a:p>
            <a:r>
              <a:rPr lang="en-US" b="1" dirty="0"/>
              <a:t>Closing Transition:</a:t>
            </a:r>
            <a:r>
              <a:rPr lang="en-US" b="0" dirty="0"/>
              <a:t> Event-driven design is the foundation of serverless – simple, reactive, and infinitely scalable.</a:t>
            </a:r>
            <a:endParaRPr lang="en-US" b="1" dirty="0"/>
          </a:p>
        </p:txBody>
      </p:sp>
      <p:sp>
        <p:nvSpPr>
          <p:cNvPr id="4" name="Slide Number Placeholder 3"/>
          <p:cNvSpPr>
            <a:spLocks noGrp="1"/>
          </p:cNvSpPr>
          <p:nvPr>
            <p:ph type="sldNum" sz="quarter" idx="5"/>
          </p:nvPr>
        </p:nvSpPr>
        <p:spPr/>
        <p:txBody>
          <a:bodyPr/>
          <a:lstStyle/>
          <a:p>
            <a:fld id="{982E65EB-BB72-4CC9-A692-AD8CC5B99948}" type="slidenum">
              <a:rPr lang="en-US" smtClean="0"/>
              <a:t>23</a:t>
            </a:fld>
            <a:endParaRPr lang="en-US"/>
          </a:p>
        </p:txBody>
      </p:sp>
    </p:spTree>
    <p:extLst>
      <p:ext uri="{BB962C8B-B14F-4D97-AF65-F5344CB8AC3E}">
        <p14:creationId xmlns:p14="http://schemas.microsoft.com/office/powerpoint/2010/main" val="3209573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Introduction:</a:t>
            </a:r>
            <a:r>
              <a:rPr lang="en-US" b="0" dirty="0"/>
              <a:t> Serverless and microservices are a natural fit. Functions act as the smallest building blocks, each with a single responsibility.</a:t>
            </a:r>
          </a:p>
          <a:p>
            <a:endParaRPr lang="en-US" b="0" dirty="0"/>
          </a:p>
          <a:p>
            <a:r>
              <a:rPr lang="en-US" b="1" dirty="0"/>
              <a:t>Discrete Single-Responsibility Functions:</a:t>
            </a:r>
            <a:r>
              <a:rPr lang="en-US" b="0" dirty="0"/>
              <a:t> Each function should do one thing well—like a room in a building serving a specific purpose. This keeps the architecture clean and modular.</a:t>
            </a:r>
          </a:p>
          <a:p>
            <a:endParaRPr lang="en-US" b="0" dirty="0"/>
          </a:p>
          <a:p>
            <a:r>
              <a:rPr lang="en-US" b="1" dirty="0"/>
              <a:t>Independent Scaling and Modularity:</a:t>
            </a:r>
            <a:r>
              <a:rPr lang="en-US" b="0" dirty="0"/>
              <a:t> Because independent functions can scale separately. One function might handle thousands of requests per second, while another stays idle – which is fine.</a:t>
            </a:r>
          </a:p>
          <a:p>
            <a:endParaRPr lang="en-US" b="0" dirty="0"/>
          </a:p>
          <a:p>
            <a:r>
              <a:rPr lang="en-US" b="1" dirty="0"/>
              <a:t>Metaphor:</a:t>
            </a:r>
            <a:r>
              <a:rPr lang="en-US" b="0" dirty="0"/>
              <a:t> Think of it like a building plan. Each room has a clear purpose, and the hallways – your API Gateway – connect them together. This makes it easy to expand or remodel without tearing down the whole structure.</a:t>
            </a:r>
          </a:p>
          <a:p>
            <a:endParaRPr lang="en-US" b="0" dirty="0"/>
          </a:p>
          <a:p>
            <a:r>
              <a:rPr lang="en-US" b="1" dirty="0"/>
              <a:t>Mini-Monolith Anti-Pattern:</a:t>
            </a:r>
            <a:r>
              <a:rPr lang="en-US" b="0" dirty="0"/>
              <a:t> The danger is creating “mini-monoliths” —functions that share too much state or logic. That defeats the purpose of modularity and makes scaling harder. Keep functions small, focused, and loosely coupled.</a:t>
            </a:r>
          </a:p>
          <a:p>
            <a:endParaRPr lang="en-US" b="0" dirty="0"/>
          </a:p>
          <a:p>
            <a:r>
              <a:rPr lang="en-US" b="1" dirty="0"/>
              <a:t>Closing Transition:</a:t>
            </a:r>
            <a:r>
              <a:rPr lang="en-US" b="0" dirty="0"/>
              <a:t> Microservices with </a:t>
            </a:r>
            <a:r>
              <a:rPr lang="en-US" b="0" dirty="0" err="1"/>
              <a:t>FaaS</a:t>
            </a:r>
            <a:r>
              <a:rPr lang="en-US" b="0" dirty="0"/>
              <a:t> give us modularity, flexibility, and scalability – but only if we respect the boundaries and avoid slipping back into monolithic habits.</a:t>
            </a:r>
            <a:endParaRPr lang="en-US" b="1" dirty="0"/>
          </a:p>
        </p:txBody>
      </p:sp>
      <p:sp>
        <p:nvSpPr>
          <p:cNvPr id="4" name="Slide Number Placeholder 3"/>
          <p:cNvSpPr>
            <a:spLocks noGrp="1"/>
          </p:cNvSpPr>
          <p:nvPr>
            <p:ph type="sldNum" sz="quarter" idx="5"/>
          </p:nvPr>
        </p:nvSpPr>
        <p:spPr/>
        <p:txBody>
          <a:bodyPr/>
          <a:lstStyle/>
          <a:p>
            <a:fld id="{982E65EB-BB72-4CC9-A692-AD8CC5B99948}" type="slidenum">
              <a:rPr lang="en-US" smtClean="0"/>
              <a:t>24</a:t>
            </a:fld>
            <a:endParaRPr lang="en-US"/>
          </a:p>
        </p:txBody>
      </p:sp>
    </p:spTree>
    <p:extLst>
      <p:ext uri="{BB962C8B-B14F-4D97-AF65-F5344CB8AC3E}">
        <p14:creationId xmlns:p14="http://schemas.microsoft.com/office/powerpoint/2010/main" val="22494427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Introduction:</a:t>
            </a:r>
            <a:r>
              <a:rPr lang="en-US" b="0" dirty="0"/>
              <a:t> Sometimes, functions do not just run independently but must work together in a coordinated sequence. That is where orchestration comes in.</a:t>
            </a:r>
          </a:p>
          <a:p>
            <a:endParaRPr lang="en-US" b="0" dirty="0"/>
          </a:p>
          <a:p>
            <a:r>
              <a:rPr lang="en-US" b="1" dirty="0"/>
              <a:t>Coordinated Functions:</a:t>
            </a:r>
            <a:r>
              <a:rPr lang="en-US" b="0" dirty="0"/>
              <a:t> Tools like Step Functions or Durable Functions act as state machines, managing the flow between functions. They handle retries, branching, and state, so you do not have to hard-code everything.</a:t>
            </a:r>
          </a:p>
          <a:p>
            <a:endParaRPr lang="en-US" b="0" dirty="0"/>
          </a:p>
          <a:p>
            <a:r>
              <a:rPr lang="en-US" b="1" dirty="0"/>
              <a:t>When to Use:</a:t>
            </a:r>
            <a:r>
              <a:rPr lang="en-US" b="0" dirty="0"/>
              <a:t> This is ideal for long-running, stateful, or auditable processes – things like order fulfillment, approval workflows, or multi-step business processes.</a:t>
            </a:r>
          </a:p>
          <a:p>
            <a:endParaRPr lang="en-US" b="0" dirty="0"/>
          </a:p>
          <a:p>
            <a:r>
              <a:rPr lang="en-US" b="1" dirty="0"/>
              <a:t>Metaphor:</a:t>
            </a:r>
            <a:r>
              <a:rPr lang="en-US" b="0" dirty="0"/>
              <a:t> Think of it like an airport control tower. Each plane—or function—has its own job, but the tower coordinates everything to ensure smooth, safe operations. That’s orchestration in action.</a:t>
            </a:r>
          </a:p>
          <a:p>
            <a:endParaRPr lang="en-US" b="0" dirty="0"/>
          </a:p>
          <a:p>
            <a:r>
              <a:rPr lang="en-US" b="1" dirty="0"/>
              <a:t>Avoiding Unnecessary Complexity:</a:t>
            </a:r>
            <a:r>
              <a:rPr lang="en-US" b="0" dirty="0"/>
              <a:t> One caution: don’t use orchestration for trivial tasks. It adds overhead and complexity where a simple event trigger would do. Save orchestration for processes that </a:t>
            </a:r>
            <a:r>
              <a:rPr lang="en-US" b="0" dirty="0" err="1"/>
              <a:t>ruely</a:t>
            </a:r>
            <a:r>
              <a:rPr lang="en-US" b="0" dirty="0"/>
              <a:t> need it.</a:t>
            </a:r>
          </a:p>
          <a:p>
            <a:endParaRPr lang="en-US" b="0" dirty="0"/>
          </a:p>
          <a:p>
            <a:r>
              <a:rPr lang="en-US" b="1" dirty="0"/>
              <a:t>Closing Transition: </a:t>
            </a:r>
            <a:r>
              <a:rPr lang="en-US" b="0" dirty="0"/>
              <a:t>Orchestration allows us to design reliable, auditable workflows – but only when applied thoughtfully.</a:t>
            </a:r>
          </a:p>
        </p:txBody>
      </p:sp>
      <p:sp>
        <p:nvSpPr>
          <p:cNvPr id="4" name="Slide Number Placeholder 3"/>
          <p:cNvSpPr>
            <a:spLocks noGrp="1"/>
          </p:cNvSpPr>
          <p:nvPr>
            <p:ph type="sldNum" sz="quarter" idx="5"/>
          </p:nvPr>
        </p:nvSpPr>
        <p:spPr/>
        <p:txBody>
          <a:bodyPr/>
          <a:lstStyle/>
          <a:p>
            <a:fld id="{982E65EB-BB72-4CC9-A692-AD8CC5B99948}" type="slidenum">
              <a:rPr lang="en-US" smtClean="0"/>
              <a:t>25</a:t>
            </a:fld>
            <a:endParaRPr lang="en-US"/>
          </a:p>
        </p:txBody>
      </p:sp>
    </p:spTree>
    <p:extLst>
      <p:ext uri="{BB962C8B-B14F-4D97-AF65-F5344CB8AC3E}">
        <p14:creationId xmlns:p14="http://schemas.microsoft.com/office/powerpoint/2010/main" val="1734043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Introduction:</a:t>
            </a:r>
            <a:r>
              <a:rPr lang="en-US" b="0" dirty="0"/>
              <a:t> Serverless is not just about APIs or workflows—it is also a powerful fit for data. One of the most common architectural styles is the data processing pipeline.</a:t>
            </a:r>
          </a:p>
          <a:p>
            <a:endParaRPr lang="en-US" b="0" dirty="0"/>
          </a:p>
          <a:p>
            <a:r>
              <a:rPr lang="en-US" b="1" dirty="0"/>
              <a:t>Chained Functions:</a:t>
            </a:r>
            <a:r>
              <a:rPr lang="en-US" b="0" dirty="0"/>
              <a:t> In this model, functions are chained together to transform, enrich, and route data. Each function is a stage in the pipeline, handling one process step.</a:t>
            </a:r>
          </a:p>
          <a:p>
            <a:endParaRPr lang="en-US" b="0" dirty="0"/>
          </a:p>
          <a:p>
            <a:r>
              <a:rPr lang="en-US" b="1" dirty="0"/>
              <a:t>When to Use:</a:t>
            </a:r>
            <a:r>
              <a:rPr lang="en-US" b="0" dirty="0"/>
              <a:t> This is ideal for ETL, analytics, IoT ingestion, or powering real-time dashboards. It is about moving data quickly from raw input to actionable insight.</a:t>
            </a:r>
          </a:p>
          <a:p>
            <a:endParaRPr lang="en-US" b="0" dirty="0"/>
          </a:p>
          <a:p>
            <a:r>
              <a:rPr lang="en-US" b="1" dirty="0"/>
              <a:t>Anti-Pattern Watch:</a:t>
            </a:r>
            <a:r>
              <a:rPr lang="en-US" b="0" dirty="0"/>
              <a:t> The danger is over-chaining. Too many small functions in sequence can add latency, making debugging harder, and create fragile pipelines. Keep the flow efficient and balanced.</a:t>
            </a:r>
          </a:p>
          <a:p>
            <a:endParaRPr lang="en-US" b="0" dirty="0"/>
          </a:p>
          <a:p>
            <a:r>
              <a:rPr lang="en-US" b="1" dirty="0"/>
              <a:t>Closing Transition:</a:t>
            </a:r>
            <a:r>
              <a:rPr lang="en-US" b="0" dirty="0"/>
              <a:t> Data pipelines show how serverless can handle high-volume, real-time data – but only if we design them with simplicity and resilience.</a:t>
            </a:r>
            <a:endParaRPr lang="en-US" b="1" dirty="0"/>
          </a:p>
        </p:txBody>
      </p:sp>
      <p:sp>
        <p:nvSpPr>
          <p:cNvPr id="4" name="Slide Number Placeholder 3"/>
          <p:cNvSpPr>
            <a:spLocks noGrp="1"/>
          </p:cNvSpPr>
          <p:nvPr>
            <p:ph type="sldNum" sz="quarter" idx="5"/>
          </p:nvPr>
        </p:nvSpPr>
        <p:spPr/>
        <p:txBody>
          <a:bodyPr/>
          <a:lstStyle/>
          <a:p>
            <a:fld id="{982E65EB-BB72-4CC9-A692-AD8CC5B99948}" type="slidenum">
              <a:rPr lang="en-US" smtClean="0"/>
              <a:t>26</a:t>
            </a:fld>
            <a:endParaRPr lang="en-US"/>
          </a:p>
        </p:txBody>
      </p:sp>
    </p:spTree>
    <p:extLst>
      <p:ext uri="{BB962C8B-B14F-4D97-AF65-F5344CB8AC3E}">
        <p14:creationId xmlns:p14="http://schemas.microsoft.com/office/powerpoint/2010/main" val="32906254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Introduction:</a:t>
            </a:r>
            <a:r>
              <a:rPr lang="en-US" b="0" dirty="0"/>
              <a:t> Not every workload fits neatly into serverless. That is why hybrid and polyglot architectures are so important.</a:t>
            </a:r>
          </a:p>
          <a:p>
            <a:endParaRPr lang="en-US" b="0" dirty="0"/>
          </a:p>
          <a:p>
            <a:r>
              <a:rPr lang="en-US" b="1" dirty="0"/>
              <a:t>Blended Environments:</a:t>
            </a:r>
            <a:r>
              <a:rPr lang="en-US" b="0" dirty="0"/>
              <a:t> In this model, serverless functions coexist with containers, VMs, or legacy systems, each technology leveraging its strengths.</a:t>
            </a:r>
          </a:p>
          <a:p>
            <a:endParaRPr lang="en-US" b="0" dirty="0"/>
          </a:p>
          <a:p>
            <a:r>
              <a:rPr lang="en-US" b="1" dirty="0"/>
              <a:t>When to Use:</a:t>
            </a:r>
            <a:r>
              <a:rPr lang="en-US" b="0" dirty="0"/>
              <a:t> Use serverless for bursty, stateless, event-driven tasks. Use containers or VMs for long-running, stateful, or specialized processing. Together, they create a balanced architecture.</a:t>
            </a:r>
          </a:p>
          <a:p>
            <a:endParaRPr lang="en-US" b="0" dirty="0"/>
          </a:p>
          <a:p>
            <a:r>
              <a:rPr lang="en-US" b="1" dirty="0"/>
              <a:t>Metaphor:</a:t>
            </a:r>
            <a:r>
              <a:rPr lang="en-US" b="0" dirty="0"/>
              <a:t> Think of it like a building with extension wings. The main structure is your core system, and serverless acts as a modular add-on – flexible, lightweight, and easy to expand without redesigning the whole building.</a:t>
            </a:r>
          </a:p>
          <a:p>
            <a:endParaRPr lang="en-US" b="0" dirty="0"/>
          </a:p>
          <a:p>
            <a:r>
              <a:rPr lang="en-US" b="1" dirty="0"/>
              <a:t>Anti-Pattern Watch:</a:t>
            </a:r>
            <a:r>
              <a:rPr lang="en-US" b="0" dirty="0"/>
              <a:t> The risk is treating serverless as a bolt-on without governance. That leads to fragmented, hard-to-manage systems. Integration and standards are key to making hybrid work.</a:t>
            </a:r>
          </a:p>
          <a:p>
            <a:endParaRPr lang="en-US" b="0" dirty="0"/>
          </a:p>
          <a:p>
            <a:r>
              <a:rPr lang="en-US" b="1" dirty="0"/>
              <a:t>Closing Transition:</a:t>
            </a:r>
            <a:r>
              <a:rPr lang="en-US" b="0" dirty="0"/>
              <a:t> Hybrid and polyglot architectures remind us that serverless is not an all-or-nothing choice – it is a powerful complement to our existing systems.</a:t>
            </a:r>
            <a:endParaRPr lang="en-US" b="1" dirty="0"/>
          </a:p>
        </p:txBody>
      </p:sp>
      <p:sp>
        <p:nvSpPr>
          <p:cNvPr id="4" name="Slide Number Placeholder 3"/>
          <p:cNvSpPr>
            <a:spLocks noGrp="1"/>
          </p:cNvSpPr>
          <p:nvPr>
            <p:ph type="sldNum" sz="quarter" idx="5"/>
          </p:nvPr>
        </p:nvSpPr>
        <p:spPr/>
        <p:txBody>
          <a:bodyPr/>
          <a:lstStyle/>
          <a:p>
            <a:fld id="{982E65EB-BB72-4CC9-A692-AD8CC5B99948}" type="slidenum">
              <a:rPr lang="en-US" smtClean="0"/>
              <a:t>27</a:t>
            </a:fld>
            <a:endParaRPr lang="en-US"/>
          </a:p>
        </p:txBody>
      </p:sp>
    </p:spTree>
    <p:extLst>
      <p:ext uri="{BB962C8B-B14F-4D97-AF65-F5344CB8AC3E}">
        <p14:creationId xmlns:p14="http://schemas.microsoft.com/office/powerpoint/2010/main" val="4826793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Opening Transition:</a:t>
            </a:r>
            <a:r>
              <a:rPr lang="en-US" b="0" dirty="0"/>
              <a:t> We have just looked at the big picture – the architectural styles that shape how serverless fits into modern systems. Now it is time to zoom in.</a:t>
            </a:r>
          </a:p>
          <a:p>
            <a:endParaRPr lang="en-US" b="0" dirty="0"/>
          </a:p>
          <a:p>
            <a:r>
              <a:rPr lang="en-US" b="1" dirty="0"/>
              <a:t>Context Setting:</a:t>
            </a:r>
            <a:r>
              <a:rPr lang="en-US" b="0" dirty="0"/>
              <a:t> Architectural styles give us the blueprint, but patterns are the building blocks. These are the recurring solutions we see again and again in real systems – the practical ways teams implement serverless in production.</a:t>
            </a:r>
          </a:p>
          <a:p>
            <a:endParaRPr lang="en-US" b="0" dirty="0"/>
          </a:p>
          <a:p>
            <a:r>
              <a:rPr lang="en-US" b="1" dirty="0"/>
              <a:t>Framing the Section:</a:t>
            </a:r>
            <a:r>
              <a:rPr lang="en-US" b="0" dirty="0"/>
              <a:t> In this section, we will explore the </a:t>
            </a:r>
            <a:r>
              <a:rPr lang="en-US" b="0" i="1" dirty="0"/>
              <a:t>core serverless patterns</a:t>
            </a:r>
            <a:r>
              <a:rPr lang="en-US" b="0" i="0" dirty="0"/>
              <a:t> that underpin those larger styles. Each pattern has a clear event flow, a guiding metaphor to make it memorable, and a diagram to help us visualize how it works.</a:t>
            </a:r>
          </a:p>
          <a:p>
            <a:endParaRPr lang="en-US" b="0" i="0" dirty="0"/>
          </a:p>
          <a:p>
            <a:r>
              <a:rPr lang="en-US" b="1" i="0" dirty="0"/>
              <a:t>Tone/Transition:</a:t>
            </a:r>
            <a:r>
              <a:rPr lang="en-US" b="0" i="0" dirty="0"/>
              <a:t> Think of this as moving from the city map down to the street level. We are going from broad design choices to the specific routes and interactions that make serverless architectures run.</a:t>
            </a:r>
          </a:p>
          <a:p>
            <a:endParaRPr lang="en-US" b="0" i="0" dirty="0"/>
          </a:p>
          <a:p>
            <a:r>
              <a:rPr lang="en-US" b="1" i="0" dirty="0"/>
              <a:t>Closing Setup:</a:t>
            </a:r>
            <a:r>
              <a:rPr lang="en-US" b="0" i="0" dirty="0"/>
              <a:t> By the end of this section, you will not only recognize these patterns, but also know when to apply them – and when to avoid the anti-patterns that can creep in.</a:t>
            </a:r>
            <a:endParaRPr lang="en-US" b="1" dirty="0"/>
          </a:p>
        </p:txBody>
      </p:sp>
      <p:sp>
        <p:nvSpPr>
          <p:cNvPr id="4" name="Slide Number Placeholder 3"/>
          <p:cNvSpPr>
            <a:spLocks noGrp="1"/>
          </p:cNvSpPr>
          <p:nvPr>
            <p:ph type="sldNum" sz="quarter" idx="5"/>
          </p:nvPr>
        </p:nvSpPr>
        <p:spPr/>
        <p:txBody>
          <a:bodyPr/>
          <a:lstStyle/>
          <a:p>
            <a:fld id="{982E65EB-BB72-4CC9-A692-AD8CC5B99948}" type="slidenum">
              <a:rPr lang="en-US" smtClean="0"/>
              <a:t>28</a:t>
            </a:fld>
            <a:endParaRPr lang="en-US"/>
          </a:p>
        </p:txBody>
      </p:sp>
    </p:spTree>
    <p:extLst>
      <p:ext uri="{BB962C8B-B14F-4D97-AF65-F5344CB8AC3E}">
        <p14:creationId xmlns:p14="http://schemas.microsoft.com/office/powerpoint/2010/main" val="14061655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Introduction:</a:t>
            </a:r>
            <a:r>
              <a:rPr lang="en-US" b="0" dirty="0"/>
              <a:t> Starting with the most fundamental category of serverless patterns – request/response. It is simple, but it underpins almost everything else we will cover.</a:t>
            </a:r>
          </a:p>
          <a:p>
            <a:endParaRPr lang="en-US" b="0" dirty="0"/>
          </a:p>
          <a:p>
            <a:r>
              <a:rPr lang="en-US" b="1" dirty="0"/>
              <a:t>Core Idea:</a:t>
            </a:r>
            <a:r>
              <a:rPr lang="en-US" b="0" dirty="0"/>
              <a:t> In this pattern, a client sends a request, a function executes, and a response is returned. That is it. It is the cleanest expression of serverless: no servers to manage, just code that runs when needed.</a:t>
            </a:r>
          </a:p>
          <a:p>
            <a:endParaRPr lang="en-US" b="0" dirty="0"/>
          </a:p>
          <a:p>
            <a:r>
              <a:rPr lang="en-US" b="1" dirty="0"/>
              <a:t>Why It Matters:</a:t>
            </a:r>
            <a:r>
              <a:rPr lang="en-US" b="0" dirty="0"/>
              <a:t> Even though it is the “hello world” of serverless, it is still critical. Most serverless systems start here because it provides a direct, predictable way to handle client interactions.</a:t>
            </a:r>
          </a:p>
          <a:p>
            <a:endParaRPr lang="en-US" b="0" dirty="0"/>
          </a:p>
          <a:p>
            <a:r>
              <a:rPr lang="en-US" b="1" dirty="0"/>
              <a:t>Metaphor:</a:t>
            </a:r>
            <a:r>
              <a:rPr lang="en-US" b="0" dirty="0"/>
              <a:t> Think of it as the front door into your system. Every request comes through this entry point, gets processed, and exits with a response. It is the simplest way to visualize how users interact with serverless applications.</a:t>
            </a:r>
          </a:p>
          <a:p>
            <a:endParaRPr lang="en-US" b="0" dirty="0"/>
          </a:p>
          <a:p>
            <a:r>
              <a:rPr lang="en-US" b="1" dirty="0"/>
              <a:t>Event Flow:</a:t>
            </a:r>
            <a:r>
              <a:rPr lang="en-US" b="0" dirty="0"/>
              <a:t> The flow is straightforward: request in </a:t>
            </a:r>
            <a:r>
              <a:rPr lang="en-US" dirty="0"/>
              <a:t>→ function executes → response out. That simplicity makes it easy to understand, teach, and extend into more advanced patterns.</a:t>
            </a:r>
          </a:p>
          <a:p>
            <a:endParaRPr lang="en-US" b="1" dirty="0"/>
          </a:p>
          <a:p>
            <a:r>
              <a:rPr lang="en-US" b="1" dirty="0"/>
              <a:t>Closing Transition:</a:t>
            </a:r>
            <a:r>
              <a:rPr lang="en-US" b="0" dirty="0"/>
              <a:t> This request/response foundation is where serverless begins. On the next slide, we will zoom in on one of the most common implementations of this patter – using an API Gateway to manage those requests.</a:t>
            </a:r>
          </a:p>
        </p:txBody>
      </p:sp>
      <p:sp>
        <p:nvSpPr>
          <p:cNvPr id="4" name="Slide Number Placeholder 3"/>
          <p:cNvSpPr>
            <a:spLocks noGrp="1"/>
          </p:cNvSpPr>
          <p:nvPr>
            <p:ph type="sldNum" sz="quarter" idx="5"/>
          </p:nvPr>
        </p:nvSpPr>
        <p:spPr/>
        <p:txBody>
          <a:bodyPr/>
          <a:lstStyle/>
          <a:p>
            <a:fld id="{982E65EB-BB72-4CC9-A692-AD8CC5B99948}" type="slidenum">
              <a:rPr lang="en-US" smtClean="0"/>
              <a:t>29</a:t>
            </a:fld>
            <a:endParaRPr lang="en-US"/>
          </a:p>
        </p:txBody>
      </p:sp>
    </p:spTree>
    <p:extLst>
      <p:ext uri="{BB962C8B-B14F-4D97-AF65-F5344CB8AC3E}">
        <p14:creationId xmlns:p14="http://schemas.microsoft.com/office/powerpoint/2010/main" val="29413659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Introduction:</a:t>
            </a:r>
            <a:r>
              <a:rPr lang="en-US" b="0" dirty="0"/>
              <a:t> This is the most common way the foundational request/response pattern is implemented in serverless – through an API Gateway.</a:t>
            </a:r>
          </a:p>
          <a:p>
            <a:endParaRPr lang="en-US" b="0" dirty="0"/>
          </a:p>
          <a:p>
            <a:r>
              <a:rPr lang="en-US" b="1" dirty="0"/>
              <a:t>Step 1 — Client Request: </a:t>
            </a:r>
            <a:r>
              <a:rPr lang="en-US" b="0" dirty="0"/>
              <a:t>A client, whether a web app, mobile app, or other service, sends a request. That request does not go directly to a function—it first passes through the API Gateway.</a:t>
            </a:r>
          </a:p>
          <a:p>
            <a:endParaRPr lang="en-US" b="0" dirty="0"/>
          </a:p>
          <a:p>
            <a:r>
              <a:rPr lang="en-US" b="1" dirty="0"/>
              <a:t>Step 2 — API Gateway Role:</a:t>
            </a:r>
            <a:r>
              <a:rPr lang="en-US" b="0" dirty="0"/>
              <a:t> The API Gateway is the front door. It authenticates, authorizes, validates, and routes requests. It can also handle cross-cutting concerns like throttling, caching, or logging.</a:t>
            </a:r>
          </a:p>
          <a:p>
            <a:endParaRPr lang="en-US" b="0" dirty="0"/>
          </a:p>
          <a:p>
            <a:r>
              <a:rPr lang="en-US" b="1" dirty="0"/>
              <a:t>Step 3 — Function Execution:</a:t>
            </a:r>
            <a:r>
              <a:rPr lang="en-US" b="0" dirty="0"/>
              <a:t> Once the request is validated, the gateway invokes the serverless function. The function executes the business logic – whether that is fetching data, processing input, or triggering downstream services.</a:t>
            </a:r>
          </a:p>
          <a:p>
            <a:endParaRPr lang="en-US" b="0" dirty="0"/>
          </a:p>
          <a:p>
            <a:r>
              <a:rPr lang="en-US" b="1" dirty="0"/>
              <a:t>Step 4 — Response Path:</a:t>
            </a:r>
            <a:r>
              <a:rPr lang="en-US" b="0" dirty="0"/>
              <a:t> The function returns a response back to the API Gateway, which then delivers it to the client. The gateway ensures consistency in how responses are formatted and delivered.</a:t>
            </a:r>
          </a:p>
          <a:p>
            <a:endParaRPr lang="en-US" b="0" dirty="0"/>
          </a:p>
          <a:p>
            <a:r>
              <a:rPr lang="en-US" b="1" dirty="0"/>
              <a:t>Metaphor:</a:t>
            </a:r>
            <a:r>
              <a:rPr lang="en-US" b="0" dirty="0"/>
              <a:t> Think of the API Gateway as the doorman of a building. It checks who you are, decides where you should go, and then lets you in. The function is the room where the actual work happens.</a:t>
            </a:r>
          </a:p>
          <a:p>
            <a:endParaRPr lang="en-US" b="0" dirty="0"/>
          </a:p>
          <a:p>
            <a:r>
              <a:rPr lang="en-US" b="1" dirty="0"/>
              <a:t>Closing Transition:</a:t>
            </a:r>
            <a:r>
              <a:rPr lang="en-US" b="0" dirty="0"/>
              <a:t> This pattern is simple but powerful. It is the backbone of most serverless APIs, and it sets the stage for more advanced event-driven and data-centric patterns we will explore next.</a:t>
            </a:r>
            <a:endParaRPr lang="en-US" b="1" dirty="0"/>
          </a:p>
        </p:txBody>
      </p:sp>
      <p:sp>
        <p:nvSpPr>
          <p:cNvPr id="4" name="Slide Number Placeholder 3"/>
          <p:cNvSpPr>
            <a:spLocks noGrp="1"/>
          </p:cNvSpPr>
          <p:nvPr>
            <p:ph type="sldNum" sz="quarter" idx="5"/>
          </p:nvPr>
        </p:nvSpPr>
        <p:spPr/>
        <p:txBody>
          <a:bodyPr/>
          <a:lstStyle/>
          <a:p>
            <a:fld id="{982E65EB-BB72-4CC9-A692-AD8CC5B99948}" type="slidenum">
              <a:rPr lang="en-US" smtClean="0"/>
              <a:t>30</a:t>
            </a:fld>
            <a:endParaRPr lang="en-US"/>
          </a:p>
        </p:txBody>
      </p:sp>
    </p:spTree>
    <p:extLst>
      <p:ext uri="{BB962C8B-B14F-4D97-AF65-F5344CB8AC3E}">
        <p14:creationId xmlns:p14="http://schemas.microsoft.com/office/powerpoint/2010/main" val="2883149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 that said, let me introduce your lead architects for today.</a:t>
            </a:r>
          </a:p>
          <a:p>
            <a:endParaRPr lang="en-US" dirty="0"/>
          </a:p>
          <a:p>
            <a:r>
              <a:rPr lang="en-US" dirty="0"/>
              <a:t>Martine brings expertise in user experience, accessibility, and design systems—reminding us that architecture is not just about code, but about people.</a:t>
            </a:r>
          </a:p>
          <a:p>
            <a:endParaRPr lang="en-US" dirty="0"/>
          </a:p>
          <a:p>
            <a:r>
              <a:rPr lang="en-US" dirty="0"/>
              <a:t>Michael brings deep experience in serverless practice and thought leadership as an author and speaker.</a:t>
            </a:r>
          </a:p>
          <a:p>
            <a:endParaRPr lang="en-US" dirty="0"/>
          </a:p>
          <a:p>
            <a:r>
              <a:rPr lang="en-US" dirty="0"/>
              <a:t>And I’m Chad, focused on event-driven, cloud-native architectures to build scalable, compliance systems that empower business teams.</a:t>
            </a:r>
          </a:p>
          <a:p>
            <a:endParaRPr lang="en-US" dirty="0"/>
          </a:p>
          <a:p>
            <a:r>
              <a:rPr lang="en-US" dirty="0"/>
              <a:t>Together, we represent different disciplines, but today we’re here as a team of architects, guiding you through serverless patterns, pitfalls, and flows.</a:t>
            </a:r>
          </a:p>
        </p:txBody>
      </p:sp>
      <p:sp>
        <p:nvSpPr>
          <p:cNvPr id="4" name="Slide Number Placeholder 3"/>
          <p:cNvSpPr>
            <a:spLocks noGrp="1"/>
          </p:cNvSpPr>
          <p:nvPr>
            <p:ph type="sldNum" sz="quarter" idx="5"/>
          </p:nvPr>
        </p:nvSpPr>
        <p:spPr/>
        <p:txBody>
          <a:bodyPr/>
          <a:lstStyle/>
          <a:p>
            <a:fld id="{210B2950-36E7-499F-AB61-1F0F291E9F69}" type="slidenum">
              <a:rPr lang="en-US" smtClean="0"/>
              <a:t>4</a:t>
            </a:fld>
            <a:endParaRPr lang="en-US"/>
          </a:p>
        </p:txBody>
      </p:sp>
    </p:spTree>
    <p:extLst>
      <p:ext uri="{BB962C8B-B14F-4D97-AF65-F5344CB8AC3E}">
        <p14:creationId xmlns:p14="http://schemas.microsoft.com/office/powerpoint/2010/main" val="40648048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Introduction:</a:t>
            </a:r>
            <a:r>
              <a:rPr lang="en-US" b="0" dirty="0"/>
              <a:t> Now that we have seen the foundational request/response model, let’s move into the heart of serverless: event-driven patterns. These are what make serverless architectures reactive, scalable, and flexible.</a:t>
            </a:r>
          </a:p>
          <a:p>
            <a:endParaRPr lang="en-US" b="0" dirty="0"/>
          </a:p>
          <a:p>
            <a:r>
              <a:rPr lang="en-US" b="1" dirty="0"/>
              <a:t>Decoupling Producers and Consumers:</a:t>
            </a:r>
            <a:r>
              <a:rPr lang="en-US" b="0" dirty="0"/>
              <a:t> The first principle is decoupling. Producers generate events without knowing who will consume them. This separation gives us flexibility and scalability – systems can evolve independently.</a:t>
            </a:r>
          </a:p>
          <a:p>
            <a:endParaRPr lang="en-US" b="0" dirty="0"/>
          </a:p>
          <a:p>
            <a:r>
              <a:rPr lang="en-US" b="1" dirty="0"/>
              <a:t>Pub/Sub Pattern:</a:t>
            </a:r>
            <a:r>
              <a:rPr lang="en-US" b="0" dirty="0"/>
              <a:t> One way to achieve this is with the Publish/Subscribe pattern. Think of it like a signal relay: a single event can be broadcast to many subscribers, each reacting in their own way.</a:t>
            </a:r>
          </a:p>
          <a:p>
            <a:endParaRPr lang="en-US" b="0" dirty="0"/>
          </a:p>
          <a:p>
            <a:r>
              <a:rPr lang="en-US" b="1" dirty="0"/>
              <a:t>Fan-Out/Fan-In Pattern:</a:t>
            </a:r>
            <a:r>
              <a:rPr lang="en-US" b="0" dirty="0"/>
              <a:t> Another is Fan-Out/Fan-In. Here, one event fans out to multiple workers in parallel, and their results are later merged. It is like a distribution manifold in plumbing—splitting into many pipes and then recombining them.</a:t>
            </a:r>
          </a:p>
          <a:p>
            <a:endParaRPr lang="en-US" b="0" dirty="0"/>
          </a:p>
          <a:p>
            <a:r>
              <a:rPr lang="en-US" b="1" dirty="0"/>
              <a:t>Closing Transition:</a:t>
            </a:r>
            <a:r>
              <a:rPr lang="en-US" b="0" dirty="0"/>
              <a:t> These core patterns are the backbone of event-driven design. Next, we will zoom in on Pub/Sub and Fan-Out/Fan-In individually, with diagrams to show exactly how they work.</a:t>
            </a:r>
            <a:endParaRPr lang="en-US" b="1" dirty="0"/>
          </a:p>
        </p:txBody>
      </p:sp>
      <p:sp>
        <p:nvSpPr>
          <p:cNvPr id="4" name="Slide Number Placeholder 3"/>
          <p:cNvSpPr>
            <a:spLocks noGrp="1"/>
          </p:cNvSpPr>
          <p:nvPr>
            <p:ph type="sldNum" sz="quarter" idx="5"/>
          </p:nvPr>
        </p:nvSpPr>
        <p:spPr/>
        <p:txBody>
          <a:bodyPr/>
          <a:lstStyle/>
          <a:p>
            <a:fld id="{982E65EB-BB72-4CC9-A692-AD8CC5B99948}" type="slidenum">
              <a:rPr lang="en-US" smtClean="0"/>
              <a:t>31</a:t>
            </a:fld>
            <a:endParaRPr lang="en-US"/>
          </a:p>
        </p:txBody>
      </p:sp>
    </p:spTree>
    <p:extLst>
      <p:ext uri="{BB962C8B-B14F-4D97-AF65-F5344CB8AC3E}">
        <p14:creationId xmlns:p14="http://schemas.microsoft.com/office/powerpoint/2010/main" val="31463891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Introduction:</a:t>
            </a:r>
            <a:r>
              <a:rPr lang="en-US" b="0" dirty="0"/>
              <a:t> The Publisher/Subscribe pattern is one of </a:t>
            </a:r>
            <a:r>
              <a:rPr lang="en-US" b="0" dirty="0" err="1"/>
              <a:t>serverless's</a:t>
            </a:r>
            <a:r>
              <a:rPr lang="en-US" b="0" dirty="0"/>
              <a:t> most common event-driven designs. It is about decoupling producers from consumers.</a:t>
            </a:r>
          </a:p>
          <a:p>
            <a:endParaRPr lang="en-US" b="0" dirty="0"/>
          </a:p>
          <a:p>
            <a:r>
              <a:rPr lang="en-US" b="1" dirty="0"/>
              <a:t>Step 1 — Producer Publishes:</a:t>
            </a:r>
            <a:r>
              <a:rPr lang="en-US" b="0" dirty="0"/>
              <a:t> A producer – maybe an app, a service, or even a sensor – generates an event. Instead of sending it directly to a function, it publishes it to a central topic or event bus.</a:t>
            </a:r>
          </a:p>
          <a:p>
            <a:endParaRPr lang="en-US" b="0" dirty="0"/>
          </a:p>
          <a:p>
            <a:r>
              <a:rPr lang="en-US" b="1" dirty="0"/>
              <a:t>Step 2 — Event Bus Role:</a:t>
            </a:r>
            <a:r>
              <a:rPr lang="en-US" b="0" dirty="0"/>
              <a:t> The event bus acts like a signal relay. It does not care who produced the event or who will consume it. Its job is to broadcast the event to anyone who is subscribed.</a:t>
            </a:r>
          </a:p>
          <a:p>
            <a:endParaRPr lang="en-US" b="0" dirty="0"/>
          </a:p>
          <a:p>
            <a:r>
              <a:rPr lang="en-US" b="1" dirty="0"/>
              <a:t>Step 3 — Multiple Subscribers:</a:t>
            </a:r>
            <a:r>
              <a:rPr lang="en-US" b="0" dirty="0"/>
              <a:t> Subscribers – often serverless functions –receive the event independently. One might update a database, another might send a notification, and another might trigger analytics. They do not know about each other, and they do not need to.</a:t>
            </a:r>
          </a:p>
          <a:p>
            <a:endParaRPr lang="en-US" b="0" dirty="0"/>
          </a:p>
          <a:p>
            <a:r>
              <a:rPr lang="en-US" b="1" dirty="0"/>
              <a:t>Metaphor:</a:t>
            </a:r>
            <a:r>
              <a:rPr lang="en-US" b="0" dirty="0"/>
              <a:t> Think of it like a radio broadcast. The producer is the station, the event bus is the antenna, and subscribers are radios tuned in. Everyone hears the same signal, but each listener can react differently.</a:t>
            </a:r>
          </a:p>
          <a:p>
            <a:endParaRPr lang="en-US" b="0" dirty="0"/>
          </a:p>
          <a:p>
            <a:r>
              <a:rPr lang="en-US" b="1" dirty="0"/>
              <a:t>Closing Transition:</a:t>
            </a:r>
            <a:r>
              <a:rPr lang="en-US" b="0" dirty="0"/>
              <a:t> This pattern gives us flexibility and scalability. Producers and consumers evolve independently, and we can add new subscribers without changing the producer. Next, we will look at the Fan-Out/Fan-In, which builds on the idea by adding parallelism and aggregation.</a:t>
            </a:r>
            <a:endParaRPr lang="en-US" b="1" dirty="0"/>
          </a:p>
        </p:txBody>
      </p:sp>
      <p:sp>
        <p:nvSpPr>
          <p:cNvPr id="4" name="Slide Number Placeholder 3"/>
          <p:cNvSpPr>
            <a:spLocks noGrp="1"/>
          </p:cNvSpPr>
          <p:nvPr>
            <p:ph type="sldNum" sz="quarter" idx="5"/>
          </p:nvPr>
        </p:nvSpPr>
        <p:spPr/>
        <p:txBody>
          <a:bodyPr/>
          <a:lstStyle/>
          <a:p>
            <a:fld id="{982E65EB-BB72-4CC9-A692-AD8CC5B99948}" type="slidenum">
              <a:rPr lang="en-US" smtClean="0"/>
              <a:t>32</a:t>
            </a:fld>
            <a:endParaRPr lang="en-US"/>
          </a:p>
        </p:txBody>
      </p:sp>
    </p:spTree>
    <p:extLst>
      <p:ext uri="{BB962C8B-B14F-4D97-AF65-F5344CB8AC3E}">
        <p14:creationId xmlns:p14="http://schemas.microsoft.com/office/powerpoint/2010/main" val="3464694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Introduction:</a:t>
            </a:r>
            <a:r>
              <a:rPr lang="en-US" b="0" dirty="0"/>
              <a:t> The Fan-Out/Fan-In pattern is about parallelism and aggregation. It is one of the most powerful ways to scale serverless workloads.</a:t>
            </a:r>
          </a:p>
          <a:p>
            <a:endParaRPr lang="en-US" b="0" dirty="0"/>
          </a:p>
          <a:p>
            <a:r>
              <a:rPr lang="en-US" b="1" dirty="0"/>
              <a:t>Step 1 — Fan-Out:</a:t>
            </a:r>
            <a:r>
              <a:rPr lang="en-US" b="0" dirty="0"/>
              <a:t> A single event triggers multiple functions in parallel. Each worker handles a slice of the work, such as processing a batch of records, resizing an image, or running a calculation.</a:t>
            </a:r>
          </a:p>
          <a:p>
            <a:endParaRPr lang="en-US" b="0" dirty="0"/>
          </a:p>
          <a:p>
            <a:r>
              <a:rPr lang="en-US" b="1" dirty="0"/>
              <a:t>Step 2 — Parallel Workers:</a:t>
            </a:r>
            <a:r>
              <a:rPr lang="en-US" b="0" dirty="0"/>
              <a:t> These workers run independently, which means the system can scale horizontally. If you have one event that needs 100 tasks, you can spin up 100 workers at once.</a:t>
            </a:r>
          </a:p>
          <a:p>
            <a:endParaRPr lang="en-US" b="0" dirty="0"/>
          </a:p>
          <a:p>
            <a:r>
              <a:rPr lang="en-US" b="1" dirty="0"/>
              <a:t>Step 3 — Fan-In (Aggregation):</a:t>
            </a:r>
            <a:r>
              <a:rPr lang="en-US" b="0" dirty="0"/>
              <a:t> Once the workers finish, their results are collected by an aggregator function. This function merges the outputs into a single result, like combining partial calculations into a final answer.</a:t>
            </a:r>
          </a:p>
          <a:p>
            <a:endParaRPr lang="en-US" b="0" dirty="0"/>
          </a:p>
          <a:p>
            <a:r>
              <a:rPr lang="en-US" b="1" dirty="0"/>
              <a:t>Metaphor:</a:t>
            </a:r>
            <a:r>
              <a:rPr lang="en-US" b="0" dirty="0"/>
              <a:t> This of it like plumbing: one pipeline splits into many smaller pipes to distribute water, then they rejoin into a single pipeline downstream. Fan-Out/Fan-In works the same way with data and computation.</a:t>
            </a:r>
          </a:p>
          <a:p>
            <a:endParaRPr lang="en-US" b="0" dirty="0"/>
          </a:p>
          <a:p>
            <a:r>
              <a:rPr lang="en-US" b="1" dirty="0"/>
              <a:t>Closing Transition:</a:t>
            </a:r>
            <a:r>
              <a:rPr lang="en-US" b="0" dirty="0"/>
              <a:t> This pattern is ideal for workloads that benefit form parallelism – but it is important to design the aggregation step carefully, since it can become a bottleneck. Next, we will look at how this pattern fits into real-world event-driven systems.</a:t>
            </a:r>
            <a:endParaRPr lang="en-US" b="1" dirty="0"/>
          </a:p>
        </p:txBody>
      </p:sp>
      <p:sp>
        <p:nvSpPr>
          <p:cNvPr id="4" name="Slide Number Placeholder 3"/>
          <p:cNvSpPr>
            <a:spLocks noGrp="1"/>
          </p:cNvSpPr>
          <p:nvPr>
            <p:ph type="sldNum" sz="quarter" idx="5"/>
          </p:nvPr>
        </p:nvSpPr>
        <p:spPr/>
        <p:txBody>
          <a:bodyPr/>
          <a:lstStyle/>
          <a:p>
            <a:fld id="{982E65EB-BB72-4CC9-A692-AD8CC5B99948}" type="slidenum">
              <a:rPr lang="en-US" smtClean="0"/>
              <a:t>33</a:t>
            </a:fld>
            <a:endParaRPr lang="en-US"/>
          </a:p>
        </p:txBody>
      </p:sp>
    </p:spTree>
    <p:extLst>
      <p:ext uri="{BB962C8B-B14F-4D97-AF65-F5344CB8AC3E}">
        <p14:creationId xmlns:p14="http://schemas.microsoft.com/office/powerpoint/2010/main" val="39079192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Introduction:</a:t>
            </a:r>
            <a:r>
              <a:rPr lang="en-US" b="0" dirty="0"/>
              <a:t> Most of us do not get to start with a blank slate. Migration and evolution are about modernizing existing systems without disrupting the business.</a:t>
            </a:r>
          </a:p>
          <a:p>
            <a:endParaRPr lang="en-US" b="0" dirty="0"/>
          </a:p>
          <a:p>
            <a:r>
              <a:rPr lang="en-US" b="1" dirty="0"/>
              <a:t>Strangler Fig Pattern:</a:t>
            </a:r>
            <a:r>
              <a:rPr lang="en-US" b="0" dirty="0"/>
              <a:t> One of the most effective strategies is the Strangler Fig pattern. Like the tree growing around its host, we wrap legacy systems with new serverless interfaces and gradually replace the old parts.</a:t>
            </a:r>
          </a:p>
          <a:p>
            <a:endParaRPr lang="en-US" b="0" dirty="0"/>
          </a:p>
          <a:p>
            <a:r>
              <a:rPr lang="en-US" b="1" dirty="0"/>
              <a:t>Incremental Migration:</a:t>
            </a:r>
            <a:r>
              <a:rPr lang="en-US" b="0" dirty="0"/>
              <a:t> This is about scaffolding – building around the existing structure. Instead of a risk big-bang rewrite, we migrate piece by piece, reducing risk and keeping the system running as we modernize.</a:t>
            </a:r>
          </a:p>
          <a:p>
            <a:endParaRPr lang="en-US" b="0" dirty="0"/>
          </a:p>
          <a:p>
            <a:r>
              <a:rPr lang="en-US" b="1" dirty="0"/>
              <a:t>Event Flow Rerouting:</a:t>
            </a:r>
            <a:r>
              <a:rPr lang="en-US" b="0" dirty="0"/>
              <a:t> As we replace components, we route traffic. Requests that once went to the legacy system are redirected to new serverless functions. Over time, more and more traffic flows through the modern path until the old system can be retired.</a:t>
            </a:r>
          </a:p>
          <a:p>
            <a:endParaRPr lang="en-US" b="0" dirty="0"/>
          </a:p>
          <a:p>
            <a:r>
              <a:rPr lang="en-US" b="1" dirty="0"/>
              <a:t>Closing Transition:</a:t>
            </a:r>
            <a:r>
              <a:rPr lang="en-US" b="0" dirty="0"/>
              <a:t> These strategies give us a safe, controlled way to evolve. Next, we will zoom in on the Stranger Fig pattern itself – the most widely used approach for incremental migration.</a:t>
            </a:r>
            <a:endParaRPr lang="en-US" b="1" dirty="0"/>
          </a:p>
        </p:txBody>
      </p:sp>
      <p:sp>
        <p:nvSpPr>
          <p:cNvPr id="4" name="Slide Number Placeholder 3"/>
          <p:cNvSpPr>
            <a:spLocks noGrp="1"/>
          </p:cNvSpPr>
          <p:nvPr>
            <p:ph type="sldNum" sz="quarter" idx="5"/>
          </p:nvPr>
        </p:nvSpPr>
        <p:spPr/>
        <p:txBody>
          <a:bodyPr/>
          <a:lstStyle/>
          <a:p>
            <a:fld id="{982E65EB-BB72-4CC9-A692-AD8CC5B99948}" type="slidenum">
              <a:rPr lang="en-US" smtClean="0"/>
              <a:t>34</a:t>
            </a:fld>
            <a:endParaRPr lang="en-US"/>
          </a:p>
        </p:txBody>
      </p:sp>
    </p:spTree>
    <p:extLst>
      <p:ext uri="{BB962C8B-B14F-4D97-AF65-F5344CB8AC3E}">
        <p14:creationId xmlns:p14="http://schemas.microsoft.com/office/powerpoint/2010/main" val="2892582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Introduction:</a:t>
            </a:r>
            <a:r>
              <a:rPr lang="en-US" b="0" dirty="0"/>
              <a:t> The Strangler Fig pattern is one of the most practical ways to modernize legacy systems without a risky big-bang rewrite.</a:t>
            </a:r>
          </a:p>
          <a:p>
            <a:endParaRPr lang="en-US" b="0" dirty="0"/>
          </a:p>
          <a:p>
            <a:r>
              <a:rPr lang="en-US" b="1" dirty="0"/>
              <a:t>Step 1 – Legacy System:</a:t>
            </a:r>
            <a:r>
              <a:rPr lang="en-US" b="0" dirty="0"/>
              <a:t> Initially, all requests flow into the legacy system. It is stable, but often hard to change or scale.</a:t>
            </a:r>
          </a:p>
          <a:p>
            <a:endParaRPr lang="en-US" b="0" dirty="0"/>
          </a:p>
          <a:p>
            <a:r>
              <a:rPr lang="en-US" b="1" dirty="0"/>
              <a:t>Step 2 — Wrapping with Serverless:</a:t>
            </a:r>
            <a:r>
              <a:rPr lang="en-US" b="0" dirty="0"/>
              <a:t> New serverless functions are introduced as a wrapper around the legacy system. They start by handling small, well-defined pieces of functionality.</a:t>
            </a:r>
          </a:p>
          <a:p>
            <a:endParaRPr lang="en-US" b="0" dirty="0"/>
          </a:p>
          <a:p>
            <a:r>
              <a:rPr lang="en-US" b="1" dirty="0"/>
              <a:t>Step 3 — Gradual Rerouting:</a:t>
            </a:r>
            <a:r>
              <a:rPr lang="en-US" b="0" dirty="0"/>
              <a:t> Over time, more requests are rerouted to the serverless layer. The legacy system handles less and less traffic as its responsibilities shrink.</a:t>
            </a:r>
          </a:p>
          <a:p>
            <a:endParaRPr lang="en-US" b="0" dirty="0"/>
          </a:p>
          <a:p>
            <a:r>
              <a:rPr lang="en-US" b="1" dirty="0"/>
              <a:t>Step 4 — Eventual Retirement:</a:t>
            </a:r>
            <a:r>
              <a:rPr lang="en-US" b="0" dirty="0"/>
              <a:t> Eventually, the legacy system can be retired altogether, leaving only the modern, serverless architecture in place.</a:t>
            </a:r>
          </a:p>
          <a:p>
            <a:endParaRPr lang="en-US" b="0" dirty="0"/>
          </a:p>
          <a:p>
            <a:r>
              <a:rPr lang="en-US" b="1" dirty="0"/>
              <a:t>Metaphor:</a:t>
            </a:r>
            <a:r>
              <a:rPr lang="en-US" b="0" dirty="0"/>
              <a:t> Just like the strangler fig tree grows around its host, eventually replacing it, this pattern lets us grow a new system around the old one until the old system is no longer needed.</a:t>
            </a:r>
          </a:p>
          <a:p>
            <a:endParaRPr lang="en-US" b="0" dirty="0"/>
          </a:p>
          <a:p>
            <a:r>
              <a:rPr lang="en-US" b="1" dirty="0"/>
              <a:t>Closing Transition:</a:t>
            </a:r>
            <a:r>
              <a:rPr lang="en-US" b="0" dirty="0"/>
              <a:t> This approach minimizes risk, keeps the system running during migration, and gives teams the flexibility to modernize at their own pace.</a:t>
            </a:r>
            <a:endParaRPr lang="en-US" b="1" dirty="0"/>
          </a:p>
        </p:txBody>
      </p:sp>
      <p:sp>
        <p:nvSpPr>
          <p:cNvPr id="4" name="Slide Number Placeholder 3"/>
          <p:cNvSpPr>
            <a:spLocks noGrp="1"/>
          </p:cNvSpPr>
          <p:nvPr>
            <p:ph type="sldNum" sz="quarter" idx="5"/>
          </p:nvPr>
        </p:nvSpPr>
        <p:spPr/>
        <p:txBody>
          <a:bodyPr/>
          <a:lstStyle/>
          <a:p>
            <a:fld id="{982E65EB-BB72-4CC9-A692-AD8CC5B99948}" type="slidenum">
              <a:rPr lang="en-US" smtClean="0"/>
              <a:t>35</a:t>
            </a:fld>
            <a:endParaRPr lang="en-US"/>
          </a:p>
        </p:txBody>
      </p:sp>
    </p:spTree>
    <p:extLst>
      <p:ext uri="{BB962C8B-B14F-4D97-AF65-F5344CB8AC3E}">
        <p14:creationId xmlns:p14="http://schemas.microsoft.com/office/powerpoint/2010/main" val="18349122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Introduction:</a:t>
            </a:r>
            <a:r>
              <a:rPr lang="en-US" b="0" dirty="0"/>
              <a:t> Serverless is not just about compute but also how we manage and process data. Data-centric patterns help us handle state, history, and analytics at scale.</a:t>
            </a:r>
          </a:p>
          <a:p>
            <a:endParaRPr lang="en-US" b="0" dirty="0"/>
          </a:p>
          <a:p>
            <a:r>
              <a:rPr lang="en-US" b="1" dirty="0"/>
              <a:t>Event Sourcing:</a:t>
            </a:r>
            <a:r>
              <a:rPr lang="en-US" b="0" dirty="0"/>
              <a:t> With Event Sourcing, every change is recorded as an immutable event. Think of it like a ledger or revision log – nothing is overwritten, everything is preserved. This gives us a perfect audit trail and the ability to rebuild a state at any time.</a:t>
            </a:r>
          </a:p>
          <a:p>
            <a:endParaRPr lang="en-US" b="0" dirty="0"/>
          </a:p>
          <a:p>
            <a:r>
              <a:rPr lang="en-US" b="1" dirty="0"/>
              <a:t>CQRS Architecture:</a:t>
            </a:r>
            <a:r>
              <a:rPr lang="en-US" b="0" dirty="0"/>
              <a:t> CQRS, or Command Query Responsibility Segregation, separates the write and read paths. Commands update the state, while queries read optimized views. This separation improves scalability and performance, especially in high-traffic systems.</a:t>
            </a:r>
          </a:p>
          <a:p>
            <a:endParaRPr lang="en-US" b="0" dirty="0"/>
          </a:p>
          <a:p>
            <a:r>
              <a:rPr lang="en-US" b="1" dirty="0"/>
              <a:t>Data Lake Integration:</a:t>
            </a:r>
            <a:r>
              <a:rPr lang="en-US" b="0" dirty="0"/>
              <a:t> Finally, Data Lake Integration leverages serverless for ingestion and transformation. Think of it as a reservoir where raw data flows in, and serverless functions act like filters and pumps, preparing it for analytics and machine learning.</a:t>
            </a:r>
          </a:p>
          <a:p>
            <a:endParaRPr lang="en-US" b="0" dirty="0"/>
          </a:p>
          <a:p>
            <a:r>
              <a:rPr lang="en-US" b="1" dirty="0"/>
              <a:t>Closing Transition:</a:t>
            </a:r>
            <a:r>
              <a:rPr lang="en-US" b="0" dirty="0"/>
              <a:t> These patterns give us the tools to manage data as a first-class concern in serverless systems. Next, we will dive deeper into Event Sourcing, CQRS, and Data Lake individually, with diagrams to show how they work in practice.</a:t>
            </a:r>
            <a:endParaRPr lang="en-US" b="1" dirty="0"/>
          </a:p>
        </p:txBody>
      </p:sp>
      <p:sp>
        <p:nvSpPr>
          <p:cNvPr id="4" name="Slide Number Placeholder 3"/>
          <p:cNvSpPr>
            <a:spLocks noGrp="1"/>
          </p:cNvSpPr>
          <p:nvPr>
            <p:ph type="sldNum" sz="quarter" idx="5"/>
          </p:nvPr>
        </p:nvSpPr>
        <p:spPr/>
        <p:txBody>
          <a:bodyPr/>
          <a:lstStyle/>
          <a:p>
            <a:fld id="{982E65EB-BB72-4CC9-A692-AD8CC5B99948}" type="slidenum">
              <a:rPr lang="en-US" smtClean="0"/>
              <a:t>36</a:t>
            </a:fld>
            <a:endParaRPr lang="en-US"/>
          </a:p>
        </p:txBody>
      </p:sp>
    </p:spTree>
    <p:extLst>
      <p:ext uri="{BB962C8B-B14F-4D97-AF65-F5344CB8AC3E}">
        <p14:creationId xmlns:p14="http://schemas.microsoft.com/office/powerpoint/2010/main" val="10688145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Introduction:</a:t>
            </a:r>
            <a:r>
              <a:rPr lang="en-US" b="0" dirty="0"/>
              <a:t> Event Sourcing is a data-centric pattern that treats every change as an immutable event. Instead of overwriting state, we record a sequence of events that describe how the system got to its current state.</a:t>
            </a:r>
          </a:p>
          <a:p>
            <a:endParaRPr lang="en-US" b="0" dirty="0"/>
          </a:p>
          <a:p>
            <a:r>
              <a:rPr lang="en-US" b="1" dirty="0"/>
              <a:t>Step 1 — Commands:</a:t>
            </a:r>
            <a:r>
              <a:rPr lang="en-US" b="0" dirty="0"/>
              <a:t> A client issues a command – for example, “place order” or “update profile”. This command is handled by a serverless function.</a:t>
            </a:r>
          </a:p>
          <a:p>
            <a:endParaRPr lang="en-US" b="0" dirty="0"/>
          </a:p>
          <a:p>
            <a:r>
              <a:rPr lang="en-US" b="1" dirty="0"/>
              <a:t>Step 2 — Event Store:</a:t>
            </a:r>
            <a:r>
              <a:rPr lang="en-US" b="0" dirty="0"/>
              <a:t> Instead of directly updating a database, the function appends an event to an immutable event store. Think of it like a ledger or revision log – every change is written down, nothing is lost.</a:t>
            </a:r>
          </a:p>
          <a:p>
            <a:endParaRPr lang="en-US" b="0" dirty="0"/>
          </a:p>
          <a:p>
            <a:r>
              <a:rPr lang="en-US" b="1" dirty="0"/>
              <a:t>Step 3 — State Rebuilder:</a:t>
            </a:r>
            <a:r>
              <a:rPr lang="en-US" b="0" dirty="0"/>
              <a:t> When we need the current state, we replay the sequence of events.  A state rebuilder processes the event history and reconstructs the latest view.</a:t>
            </a:r>
          </a:p>
          <a:p>
            <a:endParaRPr lang="en-US" b="0" dirty="0"/>
          </a:p>
          <a:p>
            <a:r>
              <a:rPr lang="en-US" b="1" dirty="0"/>
              <a:t>Step 4 — Benefits:</a:t>
            </a:r>
            <a:r>
              <a:rPr lang="en-US" b="0" dirty="0"/>
              <a:t> This gives us a perfect audit trail, the ability to debug by replaying history, and the flexibility to project the same events into multiple views. – for example, analytics, dashboards, or machine learning pipelines.</a:t>
            </a:r>
          </a:p>
          <a:p>
            <a:endParaRPr lang="en-US" b="0" dirty="0"/>
          </a:p>
          <a:p>
            <a:r>
              <a:rPr lang="en-US" b="1" dirty="0"/>
              <a:t>Metaphor:</a:t>
            </a:r>
            <a:r>
              <a:rPr lang="en-US" b="0" dirty="0"/>
              <a:t> Think of it like a checkbook ledger. You do not just look at the current balance – you can see every deposit and withdrawal that led to it. Event Sourcing works the same way with system state.</a:t>
            </a:r>
          </a:p>
          <a:p>
            <a:endParaRPr lang="en-US" b="0" dirty="0"/>
          </a:p>
          <a:p>
            <a:r>
              <a:rPr lang="en-US" b="1" dirty="0"/>
              <a:t>Closing Transition:</a:t>
            </a:r>
            <a:r>
              <a:rPr lang="en-US" b="0" dirty="0"/>
              <a:t> This pattern is foundational for event-driven systems. Next, we will look at CQRS, which often pairs with Event Sourcing to separate the write and read paths for scalability.</a:t>
            </a:r>
            <a:endParaRPr lang="en-US" b="1" dirty="0"/>
          </a:p>
        </p:txBody>
      </p:sp>
      <p:sp>
        <p:nvSpPr>
          <p:cNvPr id="4" name="Slide Number Placeholder 3"/>
          <p:cNvSpPr>
            <a:spLocks noGrp="1"/>
          </p:cNvSpPr>
          <p:nvPr>
            <p:ph type="sldNum" sz="quarter" idx="5"/>
          </p:nvPr>
        </p:nvSpPr>
        <p:spPr/>
        <p:txBody>
          <a:bodyPr/>
          <a:lstStyle/>
          <a:p>
            <a:fld id="{982E65EB-BB72-4CC9-A692-AD8CC5B99948}" type="slidenum">
              <a:rPr lang="en-US" smtClean="0"/>
              <a:t>37</a:t>
            </a:fld>
            <a:endParaRPr lang="en-US"/>
          </a:p>
        </p:txBody>
      </p:sp>
    </p:spTree>
    <p:extLst>
      <p:ext uri="{BB962C8B-B14F-4D97-AF65-F5344CB8AC3E}">
        <p14:creationId xmlns:p14="http://schemas.microsoft.com/office/powerpoint/2010/main" val="10931690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Introduction:</a:t>
            </a:r>
            <a:r>
              <a:rPr lang="en-US" b="0" dirty="0"/>
              <a:t> CQRS stands for Command Query Responsibility Segregation/ It is a mouthful, but the idea is simple: separate the write and read paths.</a:t>
            </a:r>
          </a:p>
          <a:p>
            <a:endParaRPr lang="en-US" b="0" dirty="0"/>
          </a:p>
          <a:p>
            <a:r>
              <a:rPr lang="en-US" b="1" dirty="0"/>
              <a:t>Step 1 – Commands (Write Path):</a:t>
            </a:r>
            <a:r>
              <a:rPr lang="en-US" b="0" dirty="0"/>
              <a:t> When a client issues a command – like “place order” or “update profile” – it is handled by a serverless function dedicated to writes. That function updates the </a:t>
            </a:r>
            <a:r>
              <a:rPr lang="en-US" b="1" dirty="0"/>
              <a:t>write model</a:t>
            </a:r>
            <a:r>
              <a:rPr lang="en-US" b="0" dirty="0"/>
              <a:t>, which is optimized for transactions and consistency.</a:t>
            </a:r>
          </a:p>
          <a:p>
            <a:endParaRPr lang="en-US" b="0" dirty="0"/>
          </a:p>
          <a:p>
            <a:r>
              <a:rPr lang="en-US" b="1" dirty="0"/>
              <a:t>Step 2—Queries (Read Path): </a:t>
            </a:r>
            <a:r>
              <a:rPr lang="en-US" b="0" dirty="0"/>
              <a:t>Queries—like “show my order history”—are handled by a different serverless function. Instead of hitting the transactional store, it reads from a </a:t>
            </a:r>
            <a:r>
              <a:rPr lang="en-US" b="1" dirty="0"/>
              <a:t>read model</a:t>
            </a:r>
            <a:r>
              <a:rPr lang="en-US" b="0" dirty="0"/>
              <a:t> that is optimized for fast lookups and reporting.</a:t>
            </a:r>
          </a:p>
          <a:p>
            <a:endParaRPr lang="en-US" b="0" dirty="0"/>
          </a:p>
          <a:p>
            <a:r>
              <a:rPr lang="en-US" b="1" dirty="0"/>
              <a:t>Why It Fits Serverless:</a:t>
            </a:r>
            <a:r>
              <a:rPr lang="en-US" b="0" dirty="0"/>
              <a:t> This separation maps beautifully to serverless. Each function is small, single-purpose, and event-driven. Write functions scale independently of read functions, and each can use the best storage option for its workload—for example, DynamoDB for writes and </a:t>
            </a:r>
            <a:r>
              <a:rPr lang="en-US" b="0" dirty="0" err="1"/>
              <a:t>ElasticSearch</a:t>
            </a:r>
            <a:r>
              <a:rPr lang="en-US" b="0" dirty="0"/>
              <a:t> or a cache for reads.</a:t>
            </a:r>
          </a:p>
          <a:p>
            <a:endParaRPr lang="en-US" b="0" dirty="0"/>
          </a:p>
          <a:p>
            <a:r>
              <a:rPr lang="en-US" b="1" dirty="0"/>
              <a:t>Benefits:</a:t>
            </a:r>
            <a:r>
              <a:rPr lang="en-US" b="0" dirty="0"/>
              <a:t> By splitting reads and writes, we reduce contention, improve scalability, and allow each side to evolve independently. This is critical for performance in high-traffic systems.</a:t>
            </a:r>
          </a:p>
          <a:p>
            <a:endParaRPr lang="en-US" b="0" dirty="0"/>
          </a:p>
          <a:p>
            <a:r>
              <a:rPr lang="en-US" b="1" dirty="0"/>
              <a:t>Metaphor:</a:t>
            </a:r>
            <a:r>
              <a:rPr lang="en-US" b="0" dirty="0"/>
              <a:t> Think of it like a restaurant. The kitchen staff (commands) handle orders and update the system, while the wait staff (queries) serve customers quickly from a prepared menu. Each side has its own workflow, but they deliver a smooth experience together.</a:t>
            </a:r>
          </a:p>
          <a:p>
            <a:endParaRPr lang="en-US" b="0" dirty="0"/>
          </a:p>
          <a:p>
            <a:r>
              <a:rPr lang="en-US" b="1" dirty="0"/>
              <a:t>Closing Transition:</a:t>
            </a:r>
            <a:r>
              <a:rPr lang="en-US" b="0" dirty="0"/>
              <a:t> CQRS often pairs with Event Sourcing, where the write side records immutable events and the read side builds optimized views. Together, they form a robust foundation for serverless data-centric design.</a:t>
            </a:r>
            <a:endParaRPr lang="en-US" b="1" dirty="0"/>
          </a:p>
        </p:txBody>
      </p:sp>
      <p:sp>
        <p:nvSpPr>
          <p:cNvPr id="4" name="Slide Number Placeholder 3"/>
          <p:cNvSpPr>
            <a:spLocks noGrp="1"/>
          </p:cNvSpPr>
          <p:nvPr>
            <p:ph type="sldNum" sz="quarter" idx="5"/>
          </p:nvPr>
        </p:nvSpPr>
        <p:spPr/>
        <p:txBody>
          <a:bodyPr/>
          <a:lstStyle/>
          <a:p>
            <a:fld id="{982E65EB-BB72-4CC9-A692-AD8CC5B99948}" type="slidenum">
              <a:rPr lang="en-US" smtClean="0"/>
              <a:t>38</a:t>
            </a:fld>
            <a:endParaRPr lang="en-US"/>
          </a:p>
        </p:txBody>
      </p:sp>
    </p:spTree>
    <p:extLst>
      <p:ext uri="{BB962C8B-B14F-4D97-AF65-F5344CB8AC3E}">
        <p14:creationId xmlns:p14="http://schemas.microsoft.com/office/powerpoint/2010/main" val="35685433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Introduction: </a:t>
            </a:r>
            <a:r>
              <a:rPr lang="en-US" b="0" dirty="0"/>
              <a:t>Data Lake Integration is about centralizing raw data and using serverless to process and refine it. This pattern is compelling when dealing with diverse, high-volume data sources.</a:t>
            </a:r>
          </a:p>
          <a:p>
            <a:endParaRPr lang="en-US" b="0" dirty="0"/>
          </a:p>
          <a:p>
            <a:r>
              <a:rPr lang="en-US" b="1" dirty="0"/>
              <a:t>Step 1—Ingestion: Raw data flows in from multiple sources, such as</a:t>
            </a:r>
            <a:r>
              <a:rPr lang="en-US" b="0" dirty="0"/>
              <a:t> IoT devices, logs, applications, or external feeds. Instead of running permanent ETL servers, we use serverless ingestion functions that trigger automatically when new data arrives.</a:t>
            </a:r>
          </a:p>
          <a:p>
            <a:endParaRPr lang="en-US" b="0" dirty="0"/>
          </a:p>
          <a:p>
            <a:r>
              <a:rPr lang="en-US" b="1" dirty="0"/>
              <a:t>Step 2 – Storage in the Data Lake:</a:t>
            </a:r>
            <a:r>
              <a:rPr lang="en-US" b="0" dirty="0"/>
              <a:t> All of that raw data lands in a Data Lake. It’s schema-on-read, meaning we do not force structure up front. This gives us flexibility to decide later how we want to use it.</a:t>
            </a:r>
          </a:p>
          <a:p>
            <a:endParaRPr lang="en-US" b="0" dirty="0"/>
          </a:p>
          <a:p>
            <a:r>
              <a:rPr lang="en-US" b="1" dirty="0"/>
              <a:t>Step 3—Transformation: </a:t>
            </a:r>
            <a:r>
              <a:rPr lang="en-US" b="0" dirty="0"/>
              <a:t>Serverless functions then act like filters and pumps. They are triggered by events, like a new file landing in the lake, and they transform, clean, or enrich the data. Because they are event-driven, they only run when needed.</a:t>
            </a:r>
          </a:p>
          <a:p>
            <a:endParaRPr lang="en-US" b="0" dirty="0"/>
          </a:p>
          <a:p>
            <a:r>
              <a:rPr lang="en-US" b="1" dirty="0"/>
              <a:t>Step 4 – Outputs:</a:t>
            </a:r>
            <a:r>
              <a:rPr lang="en-US" b="0" dirty="0"/>
              <a:t> The refined data can feed analytics dashboards, machine learning models, or downstream applications. Each consumer gets the data in the shape they need.</a:t>
            </a:r>
          </a:p>
          <a:p>
            <a:endParaRPr lang="en-US" b="0" dirty="0"/>
          </a:p>
          <a:p>
            <a:r>
              <a:rPr lang="en-US" b="1" dirty="0"/>
              <a:t>Why It Fits Serverless:</a:t>
            </a:r>
            <a:r>
              <a:rPr lang="en-US" b="0" dirty="0"/>
              <a:t> This pattern is a natural fit for serverless because ingestion and transformation are inherently event-driven. Functions scale elastically, spinning up only when there is data to process. That means lower costs, less operational overhead, and near-infinite scalability.</a:t>
            </a:r>
          </a:p>
          <a:p>
            <a:endParaRPr lang="en-US" b="0" dirty="0"/>
          </a:p>
          <a:p>
            <a:r>
              <a:rPr lang="en-US" b="1" dirty="0"/>
              <a:t>Metaphor:</a:t>
            </a:r>
            <a:r>
              <a:rPr lang="en-US" b="0" dirty="0"/>
              <a:t> Think of Data Lake as a reservoir. Raw water flows in from many streams. Serverless functions are the treatment plant – filtering, purifying, and channeling that water into useful streams.</a:t>
            </a:r>
          </a:p>
          <a:p>
            <a:endParaRPr lang="en-US" b="0" dirty="0"/>
          </a:p>
          <a:p>
            <a:r>
              <a:rPr lang="en-US" b="1" dirty="0"/>
              <a:t>Closing Transition:</a:t>
            </a:r>
            <a:r>
              <a:rPr lang="en-US" b="0" dirty="0"/>
              <a:t> By decupling ingestion from transformation, Data Lake integration gives us a flexible, scalable way to manage data at rest and in motion.</a:t>
            </a:r>
            <a:endParaRPr lang="en-US" b="1" dirty="0"/>
          </a:p>
        </p:txBody>
      </p:sp>
      <p:sp>
        <p:nvSpPr>
          <p:cNvPr id="4" name="Slide Number Placeholder 3"/>
          <p:cNvSpPr>
            <a:spLocks noGrp="1"/>
          </p:cNvSpPr>
          <p:nvPr>
            <p:ph type="sldNum" sz="quarter" idx="5"/>
          </p:nvPr>
        </p:nvSpPr>
        <p:spPr/>
        <p:txBody>
          <a:bodyPr/>
          <a:lstStyle/>
          <a:p>
            <a:fld id="{982E65EB-BB72-4CC9-A692-AD8CC5B99948}" type="slidenum">
              <a:rPr lang="en-US" smtClean="0"/>
              <a:t>39</a:t>
            </a:fld>
            <a:endParaRPr lang="en-US"/>
          </a:p>
        </p:txBody>
      </p:sp>
    </p:spTree>
    <p:extLst>
      <p:ext uri="{BB962C8B-B14F-4D97-AF65-F5344CB8AC3E}">
        <p14:creationId xmlns:p14="http://schemas.microsoft.com/office/powerpoint/2010/main" val="39710960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Introduction:</a:t>
            </a:r>
            <a:r>
              <a:rPr lang="en-US" b="0" dirty="0"/>
              <a:t> Serverless is not just about responding to events—it is also about coordinating tasks over time. Time and coordination patterns let us automate processes with precision and reliability.</a:t>
            </a:r>
          </a:p>
          <a:p>
            <a:endParaRPr lang="en-US" b="0" dirty="0"/>
          </a:p>
          <a:p>
            <a:r>
              <a:rPr lang="en-US" b="1" dirty="0"/>
              <a:t>Time-Based Triggers:</a:t>
            </a:r>
            <a:r>
              <a:rPr lang="en-US" b="0" dirty="0"/>
              <a:t> Schedulers or </a:t>
            </a:r>
            <a:r>
              <a:rPr lang="en-US" b="0" dirty="0" err="1"/>
              <a:t>cron</a:t>
            </a:r>
            <a:r>
              <a:rPr lang="en-US" b="0" dirty="0"/>
              <a:t>-like triggers initiate functions at exact intervals. This is perfect for tasks like nightly data processing, hourly reporting, or daily clean-ups. Think of it as a serverless alarm clock.</a:t>
            </a:r>
          </a:p>
          <a:p>
            <a:endParaRPr lang="en-US" b="0" dirty="0"/>
          </a:p>
          <a:p>
            <a:r>
              <a:rPr lang="en-US" b="1" dirty="0"/>
              <a:t>Coordinated Workflows:</a:t>
            </a:r>
            <a:r>
              <a:rPr lang="en-US" b="0" dirty="0"/>
              <a:t> Some processes require multiple steps in sequence or parallel. Orchestration patterns – often called workflow-as-code – let us define these steps, manage dependencies, and ensure everything runs in the right order.</a:t>
            </a:r>
          </a:p>
          <a:p>
            <a:endParaRPr lang="en-US" b="0" dirty="0"/>
          </a:p>
          <a:p>
            <a:r>
              <a:rPr lang="en-US" b="1" dirty="0"/>
              <a:t>Robust Operations:</a:t>
            </a:r>
            <a:r>
              <a:rPr lang="en-US" b="0" dirty="0"/>
              <a:t> Real-world automation needs resilience. Retries handle transient failures, while compensations roll back or adjust when something goes wrong. Together, they make workflows reliable and production-ready.</a:t>
            </a:r>
          </a:p>
          <a:p>
            <a:endParaRPr lang="en-US" b="0" dirty="0"/>
          </a:p>
          <a:p>
            <a:r>
              <a:rPr lang="en-US" b="1" dirty="0"/>
              <a:t>Closing Transition:</a:t>
            </a:r>
            <a:r>
              <a:rPr lang="en-US" b="0" dirty="0"/>
              <a:t> These patterns give us the tools to automate with confidence. Next, we will zoom in on two of the most common: scheduler/</a:t>
            </a:r>
            <a:r>
              <a:rPr lang="en-US" b="0" dirty="0" err="1"/>
              <a:t>cron</a:t>
            </a:r>
            <a:r>
              <a:rPr lang="en-US" b="0" dirty="0"/>
              <a:t> triggers and orchestration workflows.</a:t>
            </a:r>
            <a:endParaRPr lang="en-US" b="1" dirty="0"/>
          </a:p>
        </p:txBody>
      </p:sp>
      <p:sp>
        <p:nvSpPr>
          <p:cNvPr id="4" name="Slide Number Placeholder 3"/>
          <p:cNvSpPr>
            <a:spLocks noGrp="1"/>
          </p:cNvSpPr>
          <p:nvPr>
            <p:ph type="sldNum" sz="quarter" idx="5"/>
          </p:nvPr>
        </p:nvSpPr>
        <p:spPr/>
        <p:txBody>
          <a:bodyPr/>
          <a:lstStyle/>
          <a:p>
            <a:fld id="{982E65EB-BB72-4CC9-A692-AD8CC5B99948}" type="slidenum">
              <a:rPr lang="en-US" smtClean="0"/>
              <a:t>40</a:t>
            </a:fld>
            <a:endParaRPr lang="en-US"/>
          </a:p>
        </p:txBody>
      </p:sp>
    </p:spTree>
    <p:extLst>
      <p:ext uri="{BB962C8B-B14F-4D97-AF65-F5344CB8AC3E}">
        <p14:creationId xmlns:p14="http://schemas.microsoft.com/office/powerpoint/2010/main" val="2434259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B8926D-6541-884A-0625-477308F91D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8B29D8-1688-07D5-AA59-DFC5F2C5EC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33541E-5533-30F2-6BCD-435BC8AD2E79}"/>
              </a:ext>
            </a:extLst>
          </p:cNvPr>
          <p:cNvSpPr>
            <a:spLocks noGrp="1"/>
          </p:cNvSpPr>
          <p:nvPr>
            <p:ph type="body" idx="1"/>
          </p:nvPr>
        </p:nvSpPr>
        <p:spPr/>
        <p:txBody>
          <a:bodyPr/>
          <a:lstStyle/>
          <a:p>
            <a:pPr fontAlgn="base"/>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1C258C0B-D22A-19C5-7182-0BAE0510FFB9}"/>
              </a:ext>
            </a:extLst>
          </p:cNvPr>
          <p:cNvSpPr>
            <a:spLocks noGrp="1"/>
          </p:cNvSpPr>
          <p:nvPr>
            <p:ph type="sldNum" sz="quarter" idx="5"/>
          </p:nvPr>
        </p:nvSpPr>
        <p:spPr/>
        <p:txBody>
          <a:bodyPr/>
          <a:lstStyle/>
          <a:p>
            <a:fld id="{210B2950-36E7-499F-AB61-1F0F291E9F69}" type="slidenum">
              <a:rPr lang="en-US" smtClean="0"/>
              <a:t>5</a:t>
            </a:fld>
            <a:endParaRPr lang="en-US"/>
          </a:p>
        </p:txBody>
      </p:sp>
    </p:spTree>
    <p:extLst>
      <p:ext uri="{BB962C8B-B14F-4D97-AF65-F5344CB8AC3E}">
        <p14:creationId xmlns:p14="http://schemas.microsoft.com/office/powerpoint/2010/main" val="33625343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Introduction:</a:t>
            </a:r>
            <a:r>
              <a:rPr lang="en-US" b="0" dirty="0"/>
              <a:t> The scheduler, or Cron pattern, is one of the simplest but most powerful serverless patterns. It allows us to run functions at precise intervals without managing any servers or </a:t>
            </a:r>
            <a:r>
              <a:rPr lang="en-US" b="0" dirty="0" err="1"/>
              <a:t>cron</a:t>
            </a:r>
            <a:r>
              <a:rPr lang="en-US" b="0" dirty="0"/>
              <a:t> daemons ourselves.</a:t>
            </a:r>
          </a:p>
          <a:p>
            <a:endParaRPr lang="en-US" b="0" dirty="0"/>
          </a:p>
          <a:p>
            <a:r>
              <a:rPr lang="en-US" b="1" dirty="0"/>
              <a:t>Step 1 – Time Trigger:</a:t>
            </a:r>
            <a:r>
              <a:rPr lang="en-US" b="0" dirty="0"/>
              <a:t> A time-based trigger – like a </a:t>
            </a:r>
            <a:r>
              <a:rPr lang="en-US" b="0" dirty="0" err="1"/>
              <a:t>cron</a:t>
            </a:r>
            <a:r>
              <a:rPr lang="en-US" b="0" dirty="0"/>
              <a:t> express or scheduled rule – fires at a specific interval. This could be ever minute, very hour, or once a day at midnight.</a:t>
            </a:r>
          </a:p>
          <a:p>
            <a:endParaRPr lang="en-US" b="0" dirty="0"/>
          </a:p>
          <a:p>
            <a:r>
              <a:rPr lang="en-US" b="1" dirty="0"/>
              <a:t>Step 2 – Function Execution: </a:t>
            </a:r>
            <a:r>
              <a:rPr lang="en-US" b="0" dirty="0"/>
              <a:t> When the trigger fires, it invokes a serverless function. That function contains the logic for the task we want to automate – for example, cleaning up old records, generating a daily report, or sending notifications.</a:t>
            </a:r>
          </a:p>
          <a:p>
            <a:endParaRPr lang="en-US" b="0" dirty="0"/>
          </a:p>
          <a:p>
            <a:r>
              <a:rPr lang="en-US" b="1" dirty="0"/>
              <a:t>Step 3 – Task Output:</a:t>
            </a:r>
            <a:r>
              <a:rPr lang="en-US" b="0" dirty="0"/>
              <a:t> The function produces a result – whether that is updating a database, sending an email, or writing a file. The key is that it happens automatically, on schedule, without human intervention.</a:t>
            </a:r>
          </a:p>
          <a:p>
            <a:endParaRPr lang="en-US" b="0" dirty="0"/>
          </a:p>
          <a:p>
            <a:r>
              <a:rPr lang="en-US" b="1" dirty="0"/>
              <a:t>Why It Fits Serverless:</a:t>
            </a:r>
            <a:r>
              <a:rPr lang="en-US" b="0" dirty="0"/>
              <a:t> This pattern is a natural fit for serverless because we do not need to keep a server running to wait for the clock to tick. Functions only run when scheduled, so we pay for execution time, not idle time. It is efficient, cost-effective, and scales seamlessly.</a:t>
            </a:r>
          </a:p>
          <a:p>
            <a:endParaRPr lang="en-US" b="0" dirty="0"/>
          </a:p>
          <a:p>
            <a:r>
              <a:rPr lang="en-US" b="1" dirty="0"/>
              <a:t>Metaphor:</a:t>
            </a:r>
            <a:r>
              <a:rPr lang="en-US" b="0" dirty="0"/>
              <a:t> Think of it like an alarm clock for your architecture. Instead of waking you up, it wakes up a function exactly when needed.</a:t>
            </a:r>
          </a:p>
          <a:p>
            <a:endParaRPr lang="en-US" b="0" dirty="0"/>
          </a:p>
          <a:p>
            <a:r>
              <a:rPr lang="en-US" b="1" dirty="0"/>
              <a:t>Closing Transition:</a:t>
            </a:r>
            <a:r>
              <a:rPr lang="en-US" b="0" dirty="0"/>
              <a:t> This pattern is perfect for recurring jobs and maintenance tasks. Next, we will look at orchestration patterns, which take automation further by coordinating multi-step workflows.</a:t>
            </a:r>
            <a:endParaRPr lang="en-US" b="1" dirty="0"/>
          </a:p>
        </p:txBody>
      </p:sp>
      <p:sp>
        <p:nvSpPr>
          <p:cNvPr id="4" name="Slide Number Placeholder 3"/>
          <p:cNvSpPr>
            <a:spLocks noGrp="1"/>
          </p:cNvSpPr>
          <p:nvPr>
            <p:ph type="sldNum" sz="quarter" idx="5"/>
          </p:nvPr>
        </p:nvSpPr>
        <p:spPr/>
        <p:txBody>
          <a:bodyPr/>
          <a:lstStyle/>
          <a:p>
            <a:fld id="{982E65EB-BB72-4CC9-A692-AD8CC5B99948}" type="slidenum">
              <a:rPr lang="en-US" smtClean="0"/>
              <a:t>41</a:t>
            </a:fld>
            <a:endParaRPr lang="en-US"/>
          </a:p>
        </p:txBody>
      </p:sp>
    </p:spTree>
    <p:extLst>
      <p:ext uri="{BB962C8B-B14F-4D97-AF65-F5344CB8AC3E}">
        <p14:creationId xmlns:p14="http://schemas.microsoft.com/office/powerpoint/2010/main" val="28440990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Introduction:</a:t>
            </a:r>
            <a:r>
              <a:rPr lang="en-US" b="0" dirty="0"/>
              <a:t> Some processes are too complex for a single function. They require multiple steps, decisions, and error handling. That is where orchestration – or workflow as code – comes in.</a:t>
            </a:r>
          </a:p>
          <a:p>
            <a:endParaRPr lang="en-US" b="0" dirty="0"/>
          </a:p>
          <a:p>
            <a:r>
              <a:rPr lang="en-US" b="1" dirty="0"/>
              <a:t>Step 1 – Orchestrator:</a:t>
            </a:r>
            <a:r>
              <a:rPr lang="en-US" b="0" dirty="0"/>
              <a:t> The orchestrator acts like a control tower. It does not do the work, but coordinates which serverless functions run, in what order, and under what conditions.</a:t>
            </a:r>
          </a:p>
          <a:p>
            <a:endParaRPr lang="en-US" b="0" dirty="0"/>
          </a:p>
          <a:p>
            <a:r>
              <a:rPr lang="en-US" b="1" dirty="0"/>
              <a:t>Step 2—Workflow Steps: </a:t>
            </a:r>
            <a:r>
              <a:rPr lang="en-US" b="0" dirty="0"/>
              <a:t>Each step is a serverless function that can run sequentially or in parallel. For example, one function might validate input, another might process payment, and another might send a notification.</a:t>
            </a:r>
          </a:p>
          <a:p>
            <a:endParaRPr lang="en-US" b="0" dirty="0"/>
          </a:p>
          <a:p>
            <a:r>
              <a:rPr lang="en-US" b="1" dirty="0"/>
              <a:t>Step 3—Decisions and Branching: </a:t>
            </a:r>
            <a:r>
              <a:rPr lang="en-US" b="0" dirty="0"/>
              <a:t>The orchestrator can include decision points. Based on the outcome of one step, it can branch into different paths, such as approving or rejecting a request.</a:t>
            </a:r>
          </a:p>
          <a:p>
            <a:endParaRPr lang="en-US" b="0" dirty="0"/>
          </a:p>
          <a:p>
            <a:r>
              <a:rPr lang="en-US" b="1" dirty="0"/>
              <a:t>Step 4—Robustness: </a:t>
            </a:r>
            <a:r>
              <a:rPr lang="en-US" b="0" dirty="0"/>
              <a:t>Workflows also include retries and compensations. If a step fails, the orchestrator can retry it or trigger a compensation action to roll back changes. This makes the system resilient and reliable.</a:t>
            </a:r>
          </a:p>
          <a:p>
            <a:endParaRPr lang="en-US" b="0" dirty="0"/>
          </a:p>
          <a:p>
            <a:r>
              <a:rPr lang="en-US" b="1" dirty="0"/>
              <a:t>Why It Fits Serverless:</a:t>
            </a:r>
            <a:r>
              <a:rPr lang="en-US" b="0" dirty="0"/>
              <a:t> This pattern is a natural fit for serverless because each step is a small, event-driven function. The orchestrator stitches them together without requiring us to manage servers or long-running processes. It scales automatically, and we only pay for the running steps.</a:t>
            </a:r>
          </a:p>
          <a:p>
            <a:endParaRPr lang="en-US" b="0" dirty="0"/>
          </a:p>
          <a:p>
            <a:r>
              <a:rPr lang="en-US" b="1" dirty="0"/>
              <a:t>Metaphor:</a:t>
            </a:r>
            <a:r>
              <a:rPr lang="en-US" b="0" dirty="0"/>
              <a:t> Think of orchestration like an air traffic control tower. The tower doesn’t fly the planes but ensures every plane takes off, lands, and routes safely. In the same way, the orchestrator ensures each function runs in the correct order, with the proper safeguards.</a:t>
            </a:r>
          </a:p>
          <a:p>
            <a:endParaRPr lang="en-US" b="0" dirty="0"/>
          </a:p>
          <a:p>
            <a:r>
              <a:rPr lang="en-US" b="1" dirty="0"/>
              <a:t>Closing Transition:</a:t>
            </a:r>
            <a:r>
              <a:rPr lang="en-US" b="0" dirty="0"/>
              <a:t> Orchestration patterns let us model complex business processes as code, with all the benefits of serverless – scalability, resilience, and cost efficiency.</a:t>
            </a:r>
            <a:endParaRPr lang="en-US" b="1" dirty="0"/>
          </a:p>
        </p:txBody>
      </p:sp>
      <p:sp>
        <p:nvSpPr>
          <p:cNvPr id="4" name="Slide Number Placeholder 3"/>
          <p:cNvSpPr>
            <a:spLocks noGrp="1"/>
          </p:cNvSpPr>
          <p:nvPr>
            <p:ph type="sldNum" sz="quarter" idx="5"/>
          </p:nvPr>
        </p:nvSpPr>
        <p:spPr/>
        <p:txBody>
          <a:bodyPr/>
          <a:lstStyle/>
          <a:p>
            <a:fld id="{982E65EB-BB72-4CC9-A692-AD8CC5B99948}" type="slidenum">
              <a:rPr lang="en-US" smtClean="0"/>
              <a:t>42</a:t>
            </a:fld>
            <a:endParaRPr lang="en-US"/>
          </a:p>
        </p:txBody>
      </p:sp>
    </p:spTree>
    <p:extLst>
      <p:ext uri="{BB962C8B-B14F-4D97-AF65-F5344CB8AC3E}">
        <p14:creationId xmlns:p14="http://schemas.microsoft.com/office/powerpoint/2010/main" val="31860782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Transition from Core Patterns:</a:t>
            </a:r>
            <a:r>
              <a:rPr lang="en-US" b="0" dirty="0"/>
              <a:t> We have just explored the core serverless patterns – the building blocks that help us design scalable, resilient, and cost-efficient systems. These patterns are the “best practices” that guide us toward success.</a:t>
            </a:r>
          </a:p>
          <a:p>
            <a:endParaRPr lang="en-US" b="0" dirty="0"/>
          </a:p>
          <a:p>
            <a:r>
              <a:rPr lang="en-US" b="1" dirty="0"/>
              <a:t>Why Anti-Patterns Matter:</a:t>
            </a:r>
            <a:r>
              <a:rPr lang="en-US" b="0" dirty="0"/>
              <a:t> But just as important as knowing what </a:t>
            </a:r>
            <a:r>
              <a:rPr lang="en-US" b="0" i="1" dirty="0"/>
              <a:t>to do</a:t>
            </a:r>
            <a:r>
              <a:rPr lang="en-US" b="0" i="0" dirty="0"/>
              <a:t> is knowing what </a:t>
            </a:r>
            <a:r>
              <a:rPr lang="en-US" b="0" i="1" dirty="0"/>
              <a:t>not to do</a:t>
            </a:r>
            <a:r>
              <a:rPr lang="en-US" b="0" i="0" dirty="0"/>
              <a:t>. In the real world, it is easy to fall into traps – shortcuts, missteps, or habits that initially seem convenient but create long-term pain.</a:t>
            </a:r>
          </a:p>
          <a:p>
            <a:endParaRPr lang="en-US" b="0" i="0" dirty="0"/>
          </a:p>
          <a:p>
            <a:r>
              <a:rPr lang="en-US" b="1" i="0" dirty="0"/>
              <a:t>Framing the Section:</a:t>
            </a:r>
            <a:r>
              <a:rPr lang="en-US" b="0" i="0" dirty="0"/>
              <a:t> This next section is all about </a:t>
            </a:r>
            <a:r>
              <a:rPr lang="en-US" b="1" i="0" dirty="0"/>
              <a:t>anti-patterns and pitfalls.</a:t>
            </a:r>
            <a:r>
              <a:rPr lang="en-US" b="0" i="0" dirty="0"/>
              <a:t> These are the common mistakes teams make when adopting serverless. They often come from applying old habits to new technology or overlooking </a:t>
            </a:r>
            <a:r>
              <a:rPr lang="en-US" b="0" i="0" dirty="0" err="1"/>
              <a:t>serverless's</a:t>
            </a:r>
            <a:r>
              <a:rPr lang="en-US" b="0" i="0" dirty="0"/>
              <a:t> unique characteristics.</a:t>
            </a:r>
          </a:p>
          <a:p>
            <a:endParaRPr lang="en-US" b="0" i="0" dirty="0"/>
          </a:p>
          <a:p>
            <a:r>
              <a:rPr lang="en-US" b="1" i="0" dirty="0"/>
              <a:t>Value to the Audience:</a:t>
            </a:r>
            <a:r>
              <a:rPr lang="en-US" b="0" i="0" dirty="0"/>
              <a:t> By calling them out, we can recognizes these patterns early, avoid them in our own designs, and steer our systems back towards the principles we just covered. Think of this section as a set of red flags – warning signs that tell us when we are drifting away from the promise of serverless.</a:t>
            </a:r>
          </a:p>
          <a:p>
            <a:endParaRPr lang="en-US" b="0" i="0" dirty="0"/>
          </a:p>
          <a:p>
            <a:r>
              <a:rPr lang="en-US" b="1" i="0" dirty="0"/>
              <a:t>Closing Transition:</a:t>
            </a:r>
            <a:r>
              <a:rPr lang="en-US" b="0" i="0" dirty="0"/>
              <a:t> So, let’s shift gears. We will walk through the most common anti-patterns, why they are harmful, and what to do instead. By the end, you will have a clear map of both the </a:t>
            </a:r>
            <a:r>
              <a:rPr lang="en-US" b="0" i="1" dirty="0"/>
              <a:t>dos</a:t>
            </a:r>
            <a:r>
              <a:rPr lang="en-US" b="0" i="0" dirty="0"/>
              <a:t> and </a:t>
            </a:r>
            <a:r>
              <a:rPr lang="en-US" b="0" i="1" dirty="0"/>
              <a:t>don’ts </a:t>
            </a:r>
            <a:r>
              <a:rPr lang="en-US" b="0" i="0" dirty="0"/>
              <a:t>of serverless architecture.</a:t>
            </a:r>
            <a:endParaRPr lang="en-US" b="1" dirty="0"/>
          </a:p>
        </p:txBody>
      </p:sp>
      <p:sp>
        <p:nvSpPr>
          <p:cNvPr id="4" name="Slide Number Placeholder 3"/>
          <p:cNvSpPr>
            <a:spLocks noGrp="1"/>
          </p:cNvSpPr>
          <p:nvPr>
            <p:ph type="sldNum" sz="quarter" idx="5"/>
          </p:nvPr>
        </p:nvSpPr>
        <p:spPr/>
        <p:txBody>
          <a:bodyPr/>
          <a:lstStyle/>
          <a:p>
            <a:fld id="{982E65EB-BB72-4CC9-A692-AD8CC5B99948}" type="slidenum">
              <a:rPr lang="en-US" smtClean="0"/>
              <a:t>43</a:t>
            </a:fld>
            <a:endParaRPr lang="en-US"/>
          </a:p>
        </p:txBody>
      </p:sp>
    </p:spTree>
    <p:extLst>
      <p:ext uri="{BB962C8B-B14F-4D97-AF65-F5344CB8AC3E}">
        <p14:creationId xmlns:p14="http://schemas.microsoft.com/office/powerpoint/2010/main" val="26798372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Introduction:</a:t>
            </a:r>
            <a:r>
              <a:rPr lang="en-US" b="0" dirty="0"/>
              <a:t> Let’s start with one of the most common anti-patterns in serverless: the </a:t>
            </a:r>
            <a:r>
              <a:rPr lang="en-US" b="0" i="1" dirty="0"/>
              <a:t>Monolithic Lambda</a:t>
            </a:r>
            <a:r>
              <a:rPr lang="en-US" b="0" i="0" dirty="0"/>
              <a:t>, sometimes called a “God Function.” This is when a single function tries to do everything – business logic, orchestration, persistence, and more.</a:t>
            </a:r>
          </a:p>
          <a:p>
            <a:endParaRPr lang="en-US" b="0" i="0" dirty="0"/>
          </a:p>
          <a:p>
            <a:r>
              <a:rPr lang="en-US" b="1" i="0" dirty="0"/>
              <a:t>Why It’s a Problem:</a:t>
            </a:r>
            <a:endParaRPr lang="en-US" b="0" i="0" dirty="0"/>
          </a:p>
          <a:p>
            <a:r>
              <a:rPr lang="en-US" b="0" i="0" dirty="0"/>
              <a:t>When we pack too much into one function, several issues emerge:</a:t>
            </a:r>
          </a:p>
          <a:p>
            <a:endParaRPr lang="en-US" b="0" i="0" dirty="0"/>
          </a:p>
          <a:p>
            <a:pPr marL="171450" indent="-171450">
              <a:buFont typeface="Arial" panose="020B0604020202020204" pitchFamily="34" charset="0"/>
              <a:buChar char="•"/>
            </a:pPr>
            <a:r>
              <a:rPr lang="en-US" b="0" i="0" dirty="0"/>
              <a:t>Cold starts become longer because the function has to load a massive bundle of code and dependencies.</a:t>
            </a:r>
          </a:p>
          <a:p>
            <a:pPr marL="171450" indent="-171450">
              <a:buFont typeface="Arial" panose="020B0604020202020204" pitchFamily="34" charset="0"/>
              <a:buChar char="•"/>
            </a:pPr>
            <a:r>
              <a:rPr lang="en-US" b="0" i="0" dirty="0"/>
              <a:t>Dependencies get tangled, making it hard to understand or change the function without breaking something else.</a:t>
            </a:r>
          </a:p>
          <a:p>
            <a:pPr marL="171450" indent="-171450">
              <a:buFont typeface="Arial" panose="020B0604020202020204" pitchFamily="34" charset="0"/>
              <a:buChar char="•"/>
            </a:pPr>
            <a:r>
              <a:rPr lang="en-US" b="0" i="0" dirty="0"/>
              <a:t>Testing becomes painful because you cannot isolate small pieces of logic – you must simultaneously test the entire giant function.</a:t>
            </a:r>
          </a:p>
          <a:p>
            <a:pPr marL="0" indent="0">
              <a:buFont typeface="Arial" panose="020B0604020202020204" pitchFamily="34" charset="0"/>
              <a:buNone/>
            </a:pPr>
            <a:endParaRPr lang="en-US" b="0" i="0" dirty="0"/>
          </a:p>
          <a:p>
            <a:pPr marL="0" indent="0">
              <a:buFont typeface="Arial" panose="020B0604020202020204" pitchFamily="34" charset="0"/>
              <a:buNone/>
            </a:pPr>
            <a:r>
              <a:rPr lang="en-US" b="1" i="0" dirty="0"/>
              <a:t>Impact on Teams:</a:t>
            </a:r>
            <a:r>
              <a:rPr lang="en-US" b="0" i="0" dirty="0"/>
              <a:t> This slows development, increases the risk of bugs, and complicates onboarding new developers. Instead of being agile, the function becomes a bottleneck.</a:t>
            </a:r>
          </a:p>
          <a:p>
            <a:pPr marL="0" indent="0">
              <a:buFont typeface="Arial" panose="020B0604020202020204" pitchFamily="34" charset="0"/>
              <a:buNone/>
            </a:pPr>
            <a:endParaRPr lang="en-US" b="0" i="0" dirty="0"/>
          </a:p>
          <a:p>
            <a:pPr marL="0" indent="0">
              <a:buFont typeface="Arial" panose="020B0604020202020204" pitchFamily="34" charset="0"/>
              <a:buNone/>
            </a:pPr>
            <a:r>
              <a:rPr lang="en-US" b="1" i="0" dirty="0"/>
              <a:t>Better Approach:</a:t>
            </a:r>
            <a:r>
              <a:rPr lang="en-US" b="0" i="0" dirty="0"/>
              <a:t> The solution is to break these monoliths into </a:t>
            </a:r>
            <a:r>
              <a:rPr lang="en-US" b="1" i="0" dirty="0"/>
              <a:t>small, composable functions</a:t>
            </a:r>
            <a:r>
              <a:rPr lang="en-US" b="0" i="0" dirty="0"/>
              <a:t>, each with a single responsibility. One function handles validation, another handles persistence, and another handles notification. This makes them easier to test, scale, and evolve independently.</a:t>
            </a:r>
          </a:p>
          <a:p>
            <a:pPr marL="0" indent="0">
              <a:buFont typeface="Arial" panose="020B0604020202020204" pitchFamily="34" charset="0"/>
              <a:buNone/>
            </a:pPr>
            <a:endParaRPr lang="en-US" b="0" i="0" dirty="0"/>
          </a:p>
          <a:p>
            <a:pPr marL="0" indent="0">
              <a:buFont typeface="Arial" panose="020B0604020202020204" pitchFamily="34" charset="0"/>
              <a:buNone/>
            </a:pPr>
            <a:r>
              <a:rPr lang="en-US" b="1" i="0" dirty="0"/>
              <a:t>Metaphor:</a:t>
            </a:r>
            <a:r>
              <a:rPr lang="en-US" b="0" i="0" dirty="0"/>
              <a:t> Think of it like cooking. If one person tries to cook the entire meal – appetizers, main course, dessert – it is overwhelming and inefficient. But if you split the tasks among a team, each focusing on one dish, the meal comes together faster and with better quality. Serverless functions work the same way.</a:t>
            </a:r>
          </a:p>
          <a:p>
            <a:pPr marL="0" indent="0">
              <a:buFont typeface="Arial" panose="020B0604020202020204" pitchFamily="34" charset="0"/>
              <a:buNone/>
            </a:pPr>
            <a:endParaRPr lang="en-US" b="0" i="0" dirty="0"/>
          </a:p>
          <a:p>
            <a:pPr marL="0" indent="0">
              <a:buFont typeface="Arial" panose="020B0604020202020204" pitchFamily="34" charset="0"/>
              <a:buNone/>
            </a:pPr>
            <a:r>
              <a:rPr lang="en-US" b="1" i="0" dirty="0"/>
              <a:t>Closing Transition:</a:t>
            </a:r>
            <a:r>
              <a:rPr lang="en-US" b="0" i="0" dirty="0"/>
              <a:t> So, the key takeaway here is: avoid God Functions. Keep your Lambdas small, focused. The key takeaway here is to avoid God Functions. Keep your Lambdas small, focused , and composable. That is how you get the real benefits of serverless.</a:t>
            </a:r>
            <a:endParaRPr lang="en-US" b="1" i="0" dirty="0"/>
          </a:p>
        </p:txBody>
      </p:sp>
      <p:sp>
        <p:nvSpPr>
          <p:cNvPr id="4" name="Slide Number Placeholder 3"/>
          <p:cNvSpPr>
            <a:spLocks noGrp="1"/>
          </p:cNvSpPr>
          <p:nvPr>
            <p:ph type="sldNum" sz="quarter" idx="5"/>
          </p:nvPr>
        </p:nvSpPr>
        <p:spPr/>
        <p:txBody>
          <a:bodyPr/>
          <a:lstStyle/>
          <a:p>
            <a:fld id="{982E65EB-BB72-4CC9-A692-AD8CC5B99948}" type="slidenum">
              <a:rPr lang="en-US" smtClean="0"/>
              <a:t>44</a:t>
            </a:fld>
            <a:endParaRPr lang="en-US"/>
          </a:p>
        </p:txBody>
      </p:sp>
    </p:spTree>
    <p:extLst>
      <p:ext uri="{BB962C8B-B14F-4D97-AF65-F5344CB8AC3E}">
        <p14:creationId xmlns:p14="http://schemas.microsoft.com/office/powerpoint/2010/main" val="32797644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Introduction:</a:t>
            </a:r>
            <a:r>
              <a:rPr lang="en-US" b="0" dirty="0"/>
              <a:t> Another common anti-pattern is putting </a:t>
            </a:r>
            <a:r>
              <a:rPr lang="en-US" b="0" i="0" dirty="0"/>
              <a:t>your business logic directly into the function handler, which is sometimes called the “Handlers Only” anti-pattern.</a:t>
            </a:r>
          </a:p>
          <a:p>
            <a:endParaRPr lang="en-US" b="0" i="0" dirty="0"/>
          </a:p>
          <a:p>
            <a:r>
              <a:rPr lang="en-US" b="1" i="0" dirty="0"/>
              <a:t>Why It’s a Problem:</a:t>
            </a:r>
            <a:r>
              <a:rPr lang="en-US" b="0" i="0" dirty="0"/>
              <a:t> The code becomes tangled and hard to maintain when the handler is overloaded with logic. It is difficult to test in isolation because everything is coupled to the request/response cycle. And it is nearly impossible to reuse that logic elsewhere – you are locked into that one function.</a:t>
            </a:r>
          </a:p>
          <a:p>
            <a:endParaRPr lang="en-US" b="0" i="0" dirty="0"/>
          </a:p>
          <a:p>
            <a:r>
              <a:rPr lang="en-US" b="1" i="0" dirty="0"/>
              <a:t>Impact on Teams:</a:t>
            </a:r>
            <a:r>
              <a:rPr lang="en-US" b="0" i="0" dirty="0"/>
              <a:t> This slows down development and makes the system brittle. Every change requires touching the handler, which increases the risk of breaking unrelated functionality.</a:t>
            </a:r>
          </a:p>
          <a:p>
            <a:endParaRPr lang="en-US" b="0" i="0" dirty="0"/>
          </a:p>
          <a:p>
            <a:r>
              <a:rPr lang="en-US" b="1" i="0" dirty="0"/>
              <a:t>Better Approach:</a:t>
            </a:r>
            <a:r>
              <a:rPr lang="en-US" b="0" i="0" dirty="0"/>
              <a:t> The best practice is to keep handlers </a:t>
            </a:r>
            <a:r>
              <a:rPr lang="en-US" b="0" i="1" dirty="0"/>
              <a:t>thin</a:t>
            </a:r>
            <a:r>
              <a:rPr lang="en-US" b="0" i="0" dirty="0"/>
              <a:t>/. Think of the handler as just the entry point – it should parse the request, call into your domain logic, and return a response. The real business logic should live in well-structured modules or libraries. That way, you can test it independently, reuse it across multiple functions, and evolve it without rewriting handlers.</a:t>
            </a:r>
          </a:p>
          <a:p>
            <a:endParaRPr lang="en-US" b="0" i="0" dirty="0"/>
          </a:p>
          <a:p>
            <a:r>
              <a:rPr lang="en-US" b="1" i="0" dirty="0"/>
              <a:t>Metaphor:</a:t>
            </a:r>
            <a:r>
              <a:rPr lang="en-US" b="0" i="0" dirty="0"/>
              <a:t> Imagine if every time you want to cook a meal, you had to grow the vegetables, grind the flour, and raise the chickens in the kitchen. That is what stuffing all the logic into a handler feels like. Instead, you want to rely on prepared ingredients (modules) so the handler can just assemble the final dish.</a:t>
            </a:r>
          </a:p>
          <a:p>
            <a:endParaRPr lang="en-US" b="0" i="0" dirty="0"/>
          </a:p>
          <a:p>
            <a:r>
              <a:rPr lang="en-US" b="1" i="0" dirty="0"/>
              <a:t>Closing Transition:</a:t>
            </a:r>
            <a:r>
              <a:rPr lang="en-US" b="0" i="0" dirty="0"/>
              <a:t> So, the takeaway here is: keep handlers lean, and move your core logic into reusable modules. This makes your serverless applications cleaner, more testable, and far easier to maintain.</a:t>
            </a:r>
            <a:endParaRPr lang="en-US" b="1" dirty="0"/>
          </a:p>
        </p:txBody>
      </p:sp>
      <p:sp>
        <p:nvSpPr>
          <p:cNvPr id="4" name="Slide Number Placeholder 3"/>
          <p:cNvSpPr>
            <a:spLocks noGrp="1"/>
          </p:cNvSpPr>
          <p:nvPr>
            <p:ph type="sldNum" sz="quarter" idx="5"/>
          </p:nvPr>
        </p:nvSpPr>
        <p:spPr/>
        <p:txBody>
          <a:bodyPr/>
          <a:lstStyle/>
          <a:p>
            <a:fld id="{982E65EB-BB72-4CC9-A692-AD8CC5B99948}" type="slidenum">
              <a:rPr lang="en-US" smtClean="0"/>
              <a:t>45</a:t>
            </a:fld>
            <a:endParaRPr lang="en-US"/>
          </a:p>
        </p:txBody>
      </p:sp>
    </p:spTree>
    <p:extLst>
      <p:ext uri="{BB962C8B-B14F-4D97-AF65-F5344CB8AC3E}">
        <p14:creationId xmlns:p14="http://schemas.microsoft.com/office/powerpoint/2010/main" val="30965005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Introduction:</a:t>
            </a:r>
            <a:r>
              <a:rPr lang="en-US" b="0" dirty="0"/>
              <a:t> Another common pitfall in serverless design is what we call </a:t>
            </a:r>
            <a:r>
              <a:rPr lang="en-US" b="0" i="1" dirty="0"/>
              <a:t>Chatty Architectures</a:t>
            </a:r>
            <a:r>
              <a:rPr lang="en-US" b="0" i="0" dirty="0"/>
              <a:t>/ This happens when functions or services make too many direct, synchronous calls to each other.</a:t>
            </a:r>
          </a:p>
          <a:p>
            <a:endParaRPr lang="en-US" b="0" i="0" dirty="0"/>
          </a:p>
          <a:p>
            <a:r>
              <a:rPr lang="en-US" b="1" i="0" dirty="0"/>
              <a:t>Why It’s a Problem:</a:t>
            </a:r>
            <a:endParaRPr lang="en-US" b="0" i="0" dirty="0"/>
          </a:p>
          <a:p>
            <a:r>
              <a:rPr lang="en-US" b="0" i="0" dirty="0"/>
              <a:t>The system becomes tightly coupled when every function depends on another function’s immediate response. That creates several issues:</a:t>
            </a:r>
          </a:p>
          <a:p>
            <a:endParaRPr lang="en-US" b="0" i="0" dirty="0"/>
          </a:p>
          <a:p>
            <a:pPr marL="171450" indent="-171450">
              <a:buFont typeface="Arial" panose="020B0604020202020204" pitchFamily="34" charset="0"/>
              <a:buChar char="•"/>
            </a:pPr>
            <a:r>
              <a:rPr lang="en-US" b="0" i="0" dirty="0"/>
              <a:t>Latency increases because each call adds round-trip time.</a:t>
            </a:r>
          </a:p>
          <a:p>
            <a:pPr marL="171450" indent="-171450">
              <a:buFont typeface="Arial" panose="020B0604020202020204" pitchFamily="34" charset="0"/>
              <a:buChar char="•"/>
            </a:pPr>
            <a:r>
              <a:rPr lang="en-US" b="0" i="0" dirty="0"/>
              <a:t>Costs rise, since you are paying for multiple invocations chained together.</a:t>
            </a:r>
          </a:p>
          <a:p>
            <a:pPr marL="171450" indent="-171450">
              <a:buFont typeface="Arial" panose="020B0604020202020204" pitchFamily="34" charset="0"/>
              <a:buChar char="•"/>
            </a:pPr>
            <a:r>
              <a:rPr lang="en-US" b="0" i="0" dirty="0"/>
              <a:t>And worst of all, a failure cascade. If one function is slow or unavailable, the whole change can grind to a halt.</a:t>
            </a:r>
          </a:p>
          <a:p>
            <a:endParaRPr lang="en-US" b="1" dirty="0"/>
          </a:p>
          <a:p>
            <a:r>
              <a:rPr lang="en-US" b="1" dirty="0"/>
              <a:t>Real-World Impact:</a:t>
            </a:r>
            <a:r>
              <a:rPr lang="en-US" b="0" dirty="0"/>
              <a:t> This kind of design often looks fine in development, but it leads to brittle systems in production. A spike in traffic or a single dependency outage can ripple across the entire architecture.</a:t>
            </a:r>
          </a:p>
          <a:p>
            <a:endParaRPr lang="en-US" b="0" dirty="0"/>
          </a:p>
          <a:p>
            <a:r>
              <a:rPr lang="en-US" b="1" dirty="0"/>
              <a:t>Better Approach:</a:t>
            </a:r>
            <a:r>
              <a:rPr lang="en-US" b="0" dirty="0"/>
              <a:t> The solution is to shift from synchronous chatter to </a:t>
            </a:r>
            <a:r>
              <a:rPr lang="en-US" b="1" dirty="0"/>
              <a:t>event-driven, asynchronous flows</a:t>
            </a:r>
            <a:r>
              <a:rPr lang="en-US" b="0" dirty="0"/>
              <a:t>. Instead of waiting for each function to respond, we use queues, streams, or pub/sub messaging. This decouples services, smooths out spikes in demand, and makes the system more resilient.</a:t>
            </a:r>
          </a:p>
          <a:p>
            <a:endParaRPr lang="en-US" b="0" dirty="0"/>
          </a:p>
          <a:p>
            <a:r>
              <a:rPr lang="en-US" b="1" dirty="0"/>
              <a:t>Metaphor:</a:t>
            </a:r>
            <a:r>
              <a:rPr lang="en-US" b="0" dirty="0"/>
              <a:t> Think of it like a group conversation. If everyone insists on talking one-on-one, waiting for a reply before moving on, the discussion slows down and breaks easily. But if you use a bulletin board or group chat, messages flow asynchronously, and everyone can respond when they are ready. That is the power of event-driven design.</a:t>
            </a:r>
          </a:p>
          <a:p>
            <a:endParaRPr lang="en-US" b="0" dirty="0"/>
          </a:p>
          <a:p>
            <a:r>
              <a:rPr lang="en-US" b="1" dirty="0"/>
              <a:t>Closing Transition:</a:t>
            </a:r>
            <a:r>
              <a:rPr lang="en-US" b="0" dirty="0"/>
              <a:t> The key takeaway here is to avoid chatty, synchronous designs. Embrace asynchronous messaging to reduce latency, cut costs, and build resilience into your serverless systems.</a:t>
            </a:r>
            <a:endParaRPr lang="en-US" b="1" dirty="0"/>
          </a:p>
        </p:txBody>
      </p:sp>
      <p:sp>
        <p:nvSpPr>
          <p:cNvPr id="4" name="Slide Number Placeholder 3"/>
          <p:cNvSpPr>
            <a:spLocks noGrp="1"/>
          </p:cNvSpPr>
          <p:nvPr>
            <p:ph type="sldNum" sz="quarter" idx="5"/>
          </p:nvPr>
        </p:nvSpPr>
        <p:spPr/>
        <p:txBody>
          <a:bodyPr/>
          <a:lstStyle/>
          <a:p>
            <a:fld id="{982E65EB-BB72-4CC9-A692-AD8CC5B99948}" type="slidenum">
              <a:rPr lang="en-US" smtClean="0"/>
              <a:t>46</a:t>
            </a:fld>
            <a:endParaRPr lang="en-US"/>
          </a:p>
        </p:txBody>
      </p:sp>
    </p:spTree>
    <p:extLst>
      <p:ext uri="{BB962C8B-B14F-4D97-AF65-F5344CB8AC3E}">
        <p14:creationId xmlns:p14="http://schemas.microsoft.com/office/powerpoint/2010/main" val="10901101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Introduction:</a:t>
            </a:r>
            <a:r>
              <a:rPr lang="en-US" b="0" dirty="0"/>
              <a:t> One of the most overlooked pitfalls in serverless design is </a:t>
            </a:r>
            <a:r>
              <a:rPr lang="en-US" b="0" i="1" dirty="0"/>
              <a:t>ignoring cold starts</a:t>
            </a:r>
            <a:r>
              <a:rPr lang="en-US" b="0" i="0" dirty="0"/>
              <a:t>. Cold starts happen when a function scales from zero, and the platform has to spin up a new execution environment before the function can run.</a:t>
            </a:r>
          </a:p>
          <a:p>
            <a:endParaRPr lang="en-US" b="0" i="0" dirty="0"/>
          </a:p>
          <a:p>
            <a:r>
              <a:rPr lang="en-US" b="1" i="0" dirty="0"/>
              <a:t>Why It’s a Problem:</a:t>
            </a:r>
            <a:r>
              <a:rPr lang="en-US" b="0" i="0" dirty="0"/>
              <a:t> This initialization adds unpredictable latency. For background jobs, that might not matter. But for latency-sensitive APIs, those extra hundreds of milliseconds, or even seconds in some cases, can break SLAs, frustrate users, and erode trust.</a:t>
            </a:r>
          </a:p>
          <a:p>
            <a:endParaRPr lang="en-US" b="0" i="0" dirty="0"/>
          </a:p>
          <a:p>
            <a:r>
              <a:rPr lang="en-US" b="1" i="0" dirty="0"/>
              <a:t>Real World Impact:</a:t>
            </a:r>
            <a:r>
              <a:rPr lang="en-US" b="0" i="0" dirty="0"/>
              <a:t> Imagine a customer hitting your checkout API and waiting noticeably longer because the function was cold. Even if it only happens occasionally, those spikes create an inconsistent user experience and can damage reliability.</a:t>
            </a:r>
          </a:p>
          <a:p>
            <a:endParaRPr lang="en-US" b="0" i="0" dirty="0"/>
          </a:p>
          <a:p>
            <a:r>
              <a:rPr lang="en-US" b="1" i="0" dirty="0"/>
              <a:t>Mitigation Strategies:</a:t>
            </a:r>
            <a:r>
              <a:rPr lang="en-US" b="0" i="0" dirty="0"/>
              <a:t> The good news is that there are proven ways to reduce the impact:</a:t>
            </a:r>
          </a:p>
          <a:p>
            <a:endParaRPr lang="en-US" b="0" i="0" dirty="0"/>
          </a:p>
          <a:p>
            <a:pPr marL="171450" indent="-171450">
              <a:buFont typeface="Arial" panose="020B0604020202020204" pitchFamily="34" charset="0"/>
              <a:buChar char="•"/>
            </a:pPr>
            <a:r>
              <a:rPr lang="en-US" b="1" i="0" dirty="0"/>
              <a:t>Provisioned concurrency</a:t>
            </a:r>
            <a:r>
              <a:rPr lang="en-US" b="0" i="0" dirty="0"/>
              <a:t> keeps a pool of warm instances ready to respond instantly.</a:t>
            </a:r>
          </a:p>
          <a:p>
            <a:pPr marL="171450" indent="-171450">
              <a:buFont typeface="Arial" panose="020B0604020202020204" pitchFamily="34" charset="0"/>
              <a:buChar char="•"/>
            </a:pPr>
            <a:r>
              <a:rPr lang="en-US" b="1" i="0" dirty="0"/>
              <a:t>Warming routines</a:t>
            </a:r>
            <a:r>
              <a:rPr lang="en-US" b="0" i="0" dirty="0"/>
              <a:t> can periodically invoke functions to keep them hot.</a:t>
            </a:r>
          </a:p>
          <a:p>
            <a:pPr marL="171450" indent="-171450">
              <a:buFont typeface="Arial" panose="020B0604020202020204" pitchFamily="34" charset="0"/>
              <a:buChar char="•"/>
            </a:pPr>
            <a:r>
              <a:rPr lang="en-US" b="1" i="0" dirty="0"/>
              <a:t>Asynchronous buffering </a:t>
            </a:r>
            <a:r>
              <a:rPr lang="en-US" b="0" i="0" dirty="0"/>
              <a:t>can smooth out spikes by decoupling the user request from immediate function execution.</a:t>
            </a:r>
            <a:endParaRPr lang="en-US" b="1" i="0" dirty="0"/>
          </a:p>
          <a:p>
            <a:endParaRPr lang="en-US" b="1" i="0" dirty="0"/>
          </a:p>
          <a:p>
            <a:r>
              <a:rPr lang="en-US" b="1" i="0" dirty="0"/>
              <a:t>Why It Fits Serverless Thinking:</a:t>
            </a:r>
            <a:r>
              <a:rPr lang="en-US" b="0" i="0" dirty="0"/>
              <a:t> Serverless is about elasticity and efficiency, but that does not mean ignoring performance. By planning for cold starts, we can keep the benefits of scale-to-zero while still delivering consistent, reliable experiences.</a:t>
            </a:r>
          </a:p>
          <a:p>
            <a:endParaRPr lang="en-US" b="0" i="0" dirty="0"/>
          </a:p>
          <a:p>
            <a:r>
              <a:rPr lang="en-US" b="1" i="0" dirty="0"/>
              <a:t>Metaphor:</a:t>
            </a:r>
            <a:r>
              <a:rPr lang="en-US" b="0" i="0" dirty="0"/>
              <a:t> Imagine starting a car on a cold winter morning. If you do not warm it up, the first drive will be sluggish. Provisioned concurrency is like keeping the engine idling, so it is ready to go when needed.</a:t>
            </a:r>
          </a:p>
          <a:p>
            <a:endParaRPr lang="en-US" b="0" i="0" dirty="0"/>
          </a:p>
          <a:p>
            <a:r>
              <a:rPr lang="en-US" b="1" i="0" dirty="0"/>
              <a:t>Closing Transition:</a:t>
            </a:r>
            <a:r>
              <a:rPr lang="en-US" b="0" i="0" dirty="0"/>
              <a:t> The takeaway is: do not ignore cold starts. Design with them in mind, apply the right mitigation strategies, and your serverless systems will remain efficient and reliable.</a:t>
            </a:r>
            <a:endParaRPr lang="en-US" b="1" i="0" dirty="0"/>
          </a:p>
        </p:txBody>
      </p:sp>
      <p:sp>
        <p:nvSpPr>
          <p:cNvPr id="4" name="Slide Number Placeholder 3"/>
          <p:cNvSpPr>
            <a:spLocks noGrp="1"/>
          </p:cNvSpPr>
          <p:nvPr>
            <p:ph type="sldNum" sz="quarter" idx="5"/>
          </p:nvPr>
        </p:nvSpPr>
        <p:spPr/>
        <p:txBody>
          <a:bodyPr/>
          <a:lstStyle/>
          <a:p>
            <a:fld id="{982E65EB-BB72-4CC9-A692-AD8CC5B99948}" type="slidenum">
              <a:rPr lang="en-US" smtClean="0"/>
              <a:t>47</a:t>
            </a:fld>
            <a:endParaRPr lang="en-US"/>
          </a:p>
        </p:txBody>
      </p:sp>
    </p:spTree>
    <p:extLst>
      <p:ext uri="{BB962C8B-B14F-4D97-AF65-F5344CB8AC3E}">
        <p14:creationId xmlns:p14="http://schemas.microsoft.com/office/powerpoint/2010/main" val="6887322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Introduction:</a:t>
            </a:r>
            <a:r>
              <a:rPr lang="en-US" b="0" dirty="0"/>
              <a:t> One of </a:t>
            </a:r>
            <a:r>
              <a:rPr lang="en-US" b="0" dirty="0" err="1"/>
              <a:t>serverless's</a:t>
            </a:r>
            <a:r>
              <a:rPr lang="en-US" b="0" dirty="0"/>
              <a:t> most subtle but dangerous anti-patterns is making </a:t>
            </a:r>
            <a:r>
              <a:rPr lang="en-US" b="0" i="1" dirty="0"/>
              <a:t>stateful assumptions</a:t>
            </a:r>
            <a:r>
              <a:rPr lang="en-US" b="0" i="0" dirty="0"/>
              <a:t>. Developers sometimes expect that data or variables will persist between function invocations.</a:t>
            </a:r>
          </a:p>
          <a:p>
            <a:endParaRPr lang="en-US" b="1" dirty="0"/>
          </a:p>
          <a:p>
            <a:r>
              <a:rPr lang="en-US" b="1" dirty="0"/>
              <a:t>Why It’s a Problem:</a:t>
            </a:r>
            <a:r>
              <a:rPr lang="en-US" b="0" dirty="0"/>
              <a:t> Serverless environments are </a:t>
            </a:r>
            <a:r>
              <a:rPr lang="en-US" b="1" dirty="0"/>
              <a:t>stateless by design</a:t>
            </a:r>
            <a:r>
              <a:rPr lang="en-US" b="0" dirty="0"/>
              <a:t>. Each invocation should be treated as isolated. While containers may be reused, that reuse is unpredictable. If you assume the state will persist, you can end up with elusive, hard-to-reproduce bugs. These bugs often only appear under load or in production, making diagnosing them especially painful.</a:t>
            </a:r>
          </a:p>
          <a:p>
            <a:endParaRPr lang="en-US" b="0" dirty="0"/>
          </a:p>
          <a:p>
            <a:r>
              <a:rPr lang="en-US" b="1" dirty="0"/>
              <a:t>Real-World Impact:</a:t>
            </a:r>
            <a:r>
              <a:rPr lang="en-US" b="0" dirty="0"/>
              <a:t> Imaging caching a user’s session data in memory inside a function. It might work for a while, but the following invocation could land on a fresh container without memory of the previous state. Or worse, it could reuse a container and accidentally leak data between users. Either way, it is unreliable and unsafe.</a:t>
            </a:r>
          </a:p>
          <a:p>
            <a:endParaRPr lang="en-US" b="0" dirty="0"/>
          </a:p>
          <a:p>
            <a:r>
              <a:rPr lang="en-US" b="1" dirty="0"/>
              <a:t>Better Approach:</a:t>
            </a:r>
            <a:r>
              <a:rPr lang="en-US" b="0" dirty="0"/>
              <a:t> The best practice is to </a:t>
            </a:r>
            <a:r>
              <a:rPr lang="en-US" b="1" dirty="0"/>
              <a:t>externalize state</a:t>
            </a:r>
            <a:r>
              <a:rPr lang="en-US" b="0" dirty="0"/>
              <a:t>. Use purpose-built services like </a:t>
            </a:r>
            <a:r>
              <a:rPr lang="en-US" b="0" dirty="0" err="1"/>
              <a:t>DynamoDb</a:t>
            </a:r>
            <a:r>
              <a:rPr lang="en-US" b="0" dirty="0"/>
              <a:t>, Redis, or S3 to store session data, application state, or cached results. These services are designed for durability and consistency and integrate seamlessly with serverless functions.</a:t>
            </a:r>
          </a:p>
          <a:p>
            <a:endParaRPr lang="en-US" b="0" dirty="0"/>
          </a:p>
          <a:p>
            <a:r>
              <a:rPr lang="en-US" b="1" dirty="0"/>
              <a:t>Why It Fits Serverless Thinking:</a:t>
            </a:r>
            <a:r>
              <a:rPr lang="en-US" b="0" dirty="0"/>
              <a:t> By externalizing state, we keep our functions lightweight, stateless, and scalable. This ensures that no matter how many times or where they are invoked, they behave consistently and securely.</a:t>
            </a:r>
          </a:p>
          <a:p>
            <a:endParaRPr lang="en-US" b="0" dirty="0"/>
          </a:p>
          <a:p>
            <a:r>
              <a:rPr lang="en-US" b="1" dirty="0"/>
              <a:t>Closing Transition:</a:t>
            </a:r>
            <a:r>
              <a:rPr lang="en-US" b="0" dirty="0"/>
              <a:t> The key takeaway is: never rely on state persisting inside the function. Keep your functions stateless, and let external services handle persistence. That is how you avoid subtle bugs and build reliable serverless systems.</a:t>
            </a:r>
            <a:endParaRPr lang="en-US" b="1" dirty="0"/>
          </a:p>
        </p:txBody>
      </p:sp>
      <p:sp>
        <p:nvSpPr>
          <p:cNvPr id="4" name="Slide Number Placeholder 3"/>
          <p:cNvSpPr>
            <a:spLocks noGrp="1"/>
          </p:cNvSpPr>
          <p:nvPr>
            <p:ph type="sldNum" sz="quarter" idx="5"/>
          </p:nvPr>
        </p:nvSpPr>
        <p:spPr/>
        <p:txBody>
          <a:bodyPr/>
          <a:lstStyle/>
          <a:p>
            <a:fld id="{982E65EB-BB72-4CC9-A692-AD8CC5B99948}" type="slidenum">
              <a:rPr lang="en-US" smtClean="0"/>
              <a:t>48</a:t>
            </a:fld>
            <a:endParaRPr lang="en-US"/>
          </a:p>
        </p:txBody>
      </p:sp>
    </p:spTree>
    <p:extLst>
      <p:ext uri="{BB962C8B-B14F-4D97-AF65-F5344CB8AC3E}">
        <p14:creationId xmlns:p14="http://schemas.microsoft.com/office/powerpoint/2010/main" val="11377379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Introduction:</a:t>
            </a:r>
            <a:r>
              <a:rPr lang="en-US" b="0" dirty="0"/>
              <a:t> Another pitfall we see is trying to use serverless functions for workloads that are too long-running. Remember, serverless functions like AWS Lambda and Azure Functions are designed for short, event-driven tasks.</a:t>
            </a:r>
          </a:p>
          <a:p>
            <a:endParaRPr lang="en-US" b="0" dirty="0"/>
          </a:p>
          <a:p>
            <a:r>
              <a:rPr lang="en-US" b="1" dirty="0"/>
              <a:t>Why It’s a Problem:</a:t>
            </a:r>
            <a:r>
              <a:rPr lang="en-US" b="0" dirty="0"/>
              <a:t> When you push them to their maximum execution time – often 15 minutes – you run into several issues:</a:t>
            </a:r>
          </a:p>
          <a:p>
            <a:endParaRPr lang="en-US" b="0" dirty="0"/>
          </a:p>
          <a:p>
            <a:pPr marL="171450" indent="-171450">
              <a:buFont typeface="Arial" panose="020B0604020202020204" pitchFamily="34" charset="0"/>
              <a:buChar char="•"/>
            </a:pPr>
            <a:r>
              <a:rPr lang="en-US" b="0" dirty="0"/>
              <a:t>Functions may time out before completing, leading to retries and wasted cost.</a:t>
            </a:r>
          </a:p>
          <a:p>
            <a:pPr marL="171450" indent="-171450">
              <a:buFont typeface="Arial" panose="020B0604020202020204" pitchFamily="34" charset="0"/>
              <a:buChar char="•"/>
            </a:pPr>
            <a:r>
              <a:rPr lang="en-US" b="0" dirty="0"/>
              <a:t>Long-running executions tie up concurrency, reducing scalability for other workloads.</a:t>
            </a:r>
          </a:p>
          <a:p>
            <a:pPr marL="171450" indent="-171450">
              <a:buFont typeface="Arial" panose="020B0604020202020204" pitchFamily="34" charset="0"/>
              <a:buChar char="•"/>
            </a:pPr>
            <a:r>
              <a:rPr lang="en-US" b="0" dirty="0"/>
              <a:t>Error handling becomes more complex, because a failure late in the process means you lost a lot of compute time.</a:t>
            </a:r>
          </a:p>
          <a:p>
            <a:pPr marL="171450" indent="-171450">
              <a:buFont typeface="Arial" panose="020B0604020202020204" pitchFamily="34" charset="0"/>
              <a:buChar char="•"/>
            </a:pPr>
            <a:endParaRPr lang="en-US" b="0" dirty="0"/>
          </a:p>
          <a:p>
            <a:pPr marL="0" indent="0">
              <a:buFont typeface="Arial" panose="020B0604020202020204" pitchFamily="34" charset="0"/>
              <a:buNone/>
            </a:pPr>
            <a:r>
              <a:rPr lang="en-US" b="1" dirty="0"/>
              <a:t>Real-World Impact:</a:t>
            </a:r>
            <a:r>
              <a:rPr lang="en-US" b="0" dirty="0"/>
              <a:t> This often shows up in scenarios like video encoding, large dataset processing, or a heavy machine learning interface. Trying to cram these into a single function leads to instability and higher costs.</a:t>
            </a:r>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Better Approach:</a:t>
            </a:r>
            <a:r>
              <a:rPr lang="en-US" b="0" dirty="0"/>
              <a:t> The better approach is to break these tasks into smaller, time-bounded steps and orchestrate them. Tools like </a:t>
            </a:r>
            <a:r>
              <a:rPr lang="en-US" b="1" dirty="0"/>
              <a:t>Step Functions</a:t>
            </a:r>
            <a:r>
              <a:rPr lang="en-US" b="0" dirty="0"/>
              <a:t> or </a:t>
            </a:r>
            <a:r>
              <a:rPr lang="en-US" b="1" dirty="0"/>
              <a:t>Durable Functions</a:t>
            </a:r>
            <a:r>
              <a:rPr lang="en-US" b="0" dirty="0"/>
              <a:t> let you combine multiple short-lived functions into a reliable workflow. For truly compute-heavy or long-duration jobs, offload to services like </a:t>
            </a:r>
            <a:r>
              <a:rPr lang="en-US" b="1" dirty="0"/>
              <a:t>AWS Batch, Fargate</a:t>
            </a:r>
            <a:r>
              <a:rPr lang="en-US" b="0" dirty="0"/>
              <a:t>, or even containers. That way, you are using the right tool for the job.</a:t>
            </a:r>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Why It Fits Serverless Thinking:</a:t>
            </a:r>
            <a:r>
              <a:rPr lang="en-US" b="0" dirty="0"/>
              <a:t> Serverless is about elasticity and efficiency. By keeping functions short and stateless, we maximize scalability and minimize cost. Long-running jobs break that model, so we need to shift them to orchestration or complementary services.</a:t>
            </a:r>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Metaphor:</a:t>
            </a:r>
            <a:r>
              <a:rPr lang="en-US" b="0" dirty="0"/>
              <a:t> Think of it like running a marathon. A sprinter is not built for 40 kilometers – they are optimized for short bursts. Serverless functions are sprinters. If you need a marathon runner, you bring in a different athlete - like Batch or containers – and let the sprinters handle the short legs of the race.</a:t>
            </a:r>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Closing Transition:</a:t>
            </a:r>
            <a:r>
              <a:rPr lang="en-US" b="0" dirty="0"/>
              <a:t> Don’t force serverless into long-running tasks. Break them down, orchestrate them, or hand them off to the right service. That is how you keep your architecture efficient and reliable.</a:t>
            </a:r>
            <a:endParaRPr lang="en-US" b="1" dirty="0"/>
          </a:p>
        </p:txBody>
      </p:sp>
      <p:sp>
        <p:nvSpPr>
          <p:cNvPr id="4" name="Slide Number Placeholder 3"/>
          <p:cNvSpPr>
            <a:spLocks noGrp="1"/>
          </p:cNvSpPr>
          <p:nvPr>
            <p:ph type="sldNum" sz="quarter" idx="5"/>
          </p:nvPr>
        </p:nvSpPr>
        <p:spPr/>
        <p:txBody>
          <a:bodyPr/>
          <a:lstStyle/>
          <a:p>
            <a:fld id="{982E65EB-BB72-4CC9-A692-AD8CC5B99948}" type="slidenum">
              <a:rPr lang="en-US" smtClean="0"/>
              <a:t>49</a:t>
            </a:fld>
            <a:endParaRPr lang="en-US"/>
          </a:p>
        </p:txBody>
      </p:sp>
    </p:spTree>
    <p:extLst>
      <p:ext uri="{BB962C8B-B14F-4D97-AF65-F5344CB8AC3E}">
        <p14:creationId xmlns:p14="http://schemas.microsoft.com/office/powerpoint/2010/main" val="40517111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Introduction:</a:t>
            </a:r>
            <a:r>
              <a:rPr lang="en-US" b="0" dirty="0"/>
              <a:t> Another pitfall in serverless design is </a:t>
            </a:r>
            <a:r>
              <a:rPr lang="en-US" b="0" i="1" dirty="0"/>
              <a:t>vendor Lock-In Blindness</a:t>
            </a:r>
            <a:r>
              <a:rPr lang="en-US" b="0" i="0" dirty="0"/>
              <a:t>. This happens when we tightly couple our applications to one cloud provider’s proprietary services without considering the long-term consequences.</a:t>
            </a:r>
          </a:p>
          <a:p>
            <a:endParaRPr lang="en-US" b="0" i="0" dirty="0"/>
          </a:p>
          <a:p>
            <a:r>
              <a:rPr lang="en-US" b="1" i="0" dirty="0"/>
              <a:t>Why It’s a Problem:</a:t>
            </a:r>
            <a:r>
              <a:rPr lang="en-US" b="0" i="0" dirty="0"/>
              <a:t> At first, using the very managed service a provider offers feels convenient. But over time, this creates deep dependencies. If you ever need to migrate, adopt a hybrid strategy, or negotiate costs, you will find yourself stuck. Migration becomes expensive, complex, and sometimes nearly impossible.</a:t>
            </a:r>
          </a:p>
          <a:p>
            <a:endParaRPr lang="en-US" b="0" i="0" dirty="0"/>
          </a:p>
          <a:p>
            <a:r>
              <a:rPr lang="en-US" b="1" dirty="0"/>
              <a:t>Real-World Impact:</a:t>
            </a:r>
            <a:r>
              <a:rPr lang="en-US" b="0" dirty="0"/>
              <a:t> This can limit flexibility, increase costs, and reduce bargaining power. Your options are limited if the provider changes pricing, deprecates a feature, or suffers an outage. You are essentially locked into their ecosystem.</a:t>
            </a:r>
          </a:p>
          <a:p>
            <a:endParaRPr lang="en-US" b="0" dirty="0"/>
          </a:p>
          <a:p>
            <a:r>
              <a:rPr lang="en-US" b="1" dirty="0"/>
              <a:t>Better Approach:</a:t>
            </a:r>
            <a:r>
              <a:rPr lang="en-US" b="0" dirty="0"/>
              <a:t> The solution is not to avoid cloud services altogether—it is to be intentional. Use abstraction layers like interfaces or service wrappers so your code is not hardwired to one provider’s API. Adopt Infrastructure as Code to make deployments portable. Design around </a:t>
            </a:r>
            <a:r>
              <a:rPr lang="en-US" b="1" dirty="0"/>
              <a:t>portable event contracts</a:t>
            </a:r>
            <a:r>
              <a:rPr lang="en-US" b="0" dirty="0"/>
              <a:t> so your system can adapt if you need to switch providers.</a:t>
            </a:r>
          </a:p>
          <a:p>
            <a:endParaRPr lang="en-US" b="0" dirty="0"/>
          </a:p>
          <a:p>
            <a:r>
              <a:rPr lang="en-US" b="1" dirty="0"/>
              <a:t>Why It Fits Serverless Thinking:</a:t>
            </a:r>
            <a:r>
              <a:rPr lang="en-US" b="0" dirty="0"/>
              <a:t> Serverless is about agility and flexibility. By planning for portability, you preserve those benefits instead of giving them to a single vendor. It is about balancing convenience today with freedom tomorrow.</a:t>
            </a:r>
          </a:p>
          <a:p>
            <a:endParaRPr lang="en-US" b="0" dirty="0"/>
          </a:p>
          <a:p>
            <a:r>
              <a:rPr lang="en-US" b="1" dirty="0"/>
              <a:t>Metaphor:</a:t>
            </a:r>
            <a:r>
              <a:rPr lang="en-US" b="0" dirty="0"/>
              <a:t> Think of it like renting an apartment. Moving becomes a nightmare if you buy custom furniture that only fits that one apartment’s layout. But if you choose flexible, standard furniture, you can easily move anywhere. That is what abstractions and portability give you in serverless.</a:t>
            </a:r>
          </a:p>
          <a:p>
            <a:endParaRPr lang="en-US" b="0" dirty="0"/>
          </a:p>
          <a:p>
            <a:r>
              <a:rPr lang="en-US" b="1" dirty="0"/>
              <a:t>Closing Transition:</a:t>
            </a:r>
            <a:r>
              <a:rPr lang="en-US" b="0" dirty="0"/>
              <a:t> The key takeaway is not to be blind to vendor lock-in. Use your provider’s powerful services but design with portability in mind. That way, you keep your options open and your architecture future-proof.</a:t>
            </a:r>
            <a:endParaRPr lang="en-US" b="1" dirty="0"/>
          </a:p>
        </p:txBody>
      </p:sp>
      <p:sp>
        <p:nvSpPr>
          <p:cNvPr id="4" name="Slide Number Placeholder 3"/>
          <p:cNvSpPr>
            <a:spLocks noGrp="1"/>
          </p:cNvSpPr>
          <p:nvPr>
            <p:ph type="sldNum" sz="quarter" idx="5"/>
          </p:nvPr>
        </p:nvSpPr>
        <p:spPr/>
        <p:txBody>
          <a:bodyPr/>
          <a:lstStyle/>
          <a:p>
            <a:fld id="{982E65EB-BB72-4CC9-A692-AD8CC5B99948}" type="slidenum">
              <a:rPr lang="en-US" smtClean="0"/>
              <a:t>50</a:t>
            </a:fld>
            <a:endParaRPr lang="en-US"/>
          </a:p>
        </p:txBody>
      </p:sp>
    </p:spTree>
    <p:extLst>
      <p:ext uri="{BB962C8B-B14F-4D97-AF65-F5344CB8AC3E}">
        <p14:creationId xmlns:p14="http://schemas.microsoft.com/office/powerpoint/2010/main" val="3908713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our blueprint for the day. We’ll start with a presentation to establish patterns, pitfalls, and cross‑cutting concerns.</a:t>
            </a:r>
          </a:p>
          <a:p>
            <a:endParaRPr lang="en-US" dirty="0"/>
          </a:p>
          <a:p>
            <a:r>
              <a:rPr lang="en-US" dirty="0"/>
              <a:t>Then we’ll move into two design studios, where you’ll work in groups to apply what you’ve learned to real scenarios.</a:t>
            </a:r>
          </a:p>
          <a:p>
            <a:endParaRPr lang="en-US" dirty="0"/>
          </a:p>
          <a:p>
            <a:r>
              <a:rPr lang="en-US" dirty="0"/>
              <a:t>Finally, we’ll close with a panel Q&amp;A, reflecting on the designs and answering your questions.</a:t>
            </a:r>
          </a:p>
          <a:p>
            <a:endParaRPr lang="en-US" dirty="0"/>
          </a:p>
          <a:p>
            <a:r>
              <a:rPr lang="en-US" dirty="0"/>
              <a:t>Breaks and lunch are built into the schedule, so you’ll have time to recharge.</a:t>
            </a:r>
          </a:p>
          <a:p>
            <a:endParaRPr lang="en-US" dirty="0"/>
          </a:p>
          <a:p>
            <a:r>
              <a:rPr lang="en-US" dirty="0"/>
              <a:t>Think of this as a construction project plan—each phase builds on the last, and by the end of the day, you’ll have your own set of serverless blueprints.</a:t>
            </a:r>
          </a:p>
        </p:txBody>
      </p:sp>
      <p:sp>
        <p:nvSpPr>
          <p:cNvPr id="4" name="Slide Number Placeholder 3"/>
          <p:cNvSpPr>
            <a:spLocks noGrp="1"/>
          </p:cNvSpPr>
          <p:nvPr>
            <p:ph type="sldNum" sz="quarter" idx="5"/>
          </p:nvPr>
        </p:nvSpPr>
        <p:spPr/>
        <p:txBody>
          <a:bodyPr/>
          <a:lstStyle/>
          <a:p>
            <a:fld id="{210B2950-36E7-499F-AB61-1F0F291E9F69}" type="slidenum">
              <a:rPr lang="en-US" smtClean="0"/>
              <a:t>6</a:t>
            </a:fld>
            <a:endParaRPr lang="en-US"/>
          </a:p>
        </p:txBody>
      </p:sp>
    </p:spTree>
    <p:extLst>
      <p:ext uri="{BB962C8B-B14F-4D97-AF65-F5344CB8AC3E}">
        <p14:creationId xmlns:p14="http://schemas.microsoft.com/office/powerpoint/2010/main" val="14175724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Introduction:</a:t>
            </a:r>
            <a:r>
              <a:rPr lang="en-US" b="0" dirty="0"/>
              <a:t> One of the most damaging mistakes in serverless systems is </a:t>
            </a:r>
            <a:r>
              <a:rPr lang="en-US" b="0" i="1" dirty="0"/>
              <a:t>neglecting observability</a:t>
            </a:r>
            <a:r>
              <a:rPr lang="en-US" b="0" i="0" dirty="0"/>
              <a:t>. Because serverless is distributed by nature, you cannot just log into a single server to see what is happening. Without proper observability, you are essentially flying blind.</a:t>
            </a:r>
          </a:p>
          <a:p>
            <a:endParaRPr lang="en-US" b="0" i="0" dirty="0"/>
          </a:p>
          <a:p>
            <a:r>
              <a:rPr lang="en-US" b="1" i="0" dirty="0"/>
              <a:t>Why It’s a Problem:</a:t>
            </a:r>
            <a:r>
              <a:rPr lang="en-US" b="0" i="0" dirty="0"/>
              <a:t> When teams skip structured logging, tracing, or metrics, debugging becomes guesswork. You cannot easily follow a request as it hops across multiple functions and services. That means longer outages, slower troubleshooting, and frustrated engineers.</a:t>
            </a:r>
          </a:p>
          <a:p>
            <a:endParaRPr lang="en-US" b="0" i="0" dirty="0"/>
          </a:p>
          <a:p>
            <a:r>
              <a:rPr lang="en-US" b="1" i="0" dirty="0"/>
              <a:t>Real-World Impact:</a:t>
            </a:r>
            <a:r>
              <a:rPr lang="en-US" b="0" i="0" dirty="0"/>
              <a:t> This lack of visibility often leads to extended downtime and higher operational costs. Developers end up piecing together logs manually, or worse, making assumptions about what went wrong. In a production environment, that is unacceptable.</a:t>
            </a:r>
          </a:p>
          <a:p>
            <a:endParaRPr lang="en-US" b="0" i="0" dirty="0"/>
          </a:p>
          <a:p>
            <a:r>
              <a:rPr lang="en-US" b="1" i="0" dirty="0"/>
              <a:t>Better Approach:</a:t>
            </a:r>
            <a:r>
              <a:rPr lang="en-US" b="0" i="0" dirty="0"/>
              <a:t> The best practice is to build observability in from the start. That means.</a:t>
            </a:r>
          </a:p>
          <a:p>
            <a:endParaRPr lang="en-US" b="0" i="0" dirty="0"/>
          </a:p>
          <a:p>
            <a:pPr marL="228600" indent="-228600">
              <a:buFont typeface="Arial" panose="020B0604020202020204" pitchFamily="34" charset="0"/>
              <a:buChar char="•"/>
            </a:pPr>
            <a:r>
              <a:rPr lang="en-US" b="1" i="0" dirty="0"/>
              <a:t>Structured logging</a:t>
            </a:r>
            <a:r>
              <a:rPr lang="en-US" b="0" i="0" dirty="0"/>
              <a:t> so logs are machine-readable and searchable.</a:t>
            </a:r>
          </a:p>
          <a:p>
            <a:pPr marL="228600" indent="-228600">
              <a:buFont typeface="Arial" panose="020B0604020202020204" pitchFamily="34" charset="0"/>
              <a:buChar char="•"/>
            </a:pPr>
            <a:r>
              <a:rPr lang="en-US" b="1" i="0" dirty="0"/>
              <a:t>Tracing</a:t>
            </a:r>
            <a:r>
              <a:rPr lang="en-US" b="0" i="0" dirty="0"/>
              <a:t> with tools like AWS X-Ray or </a:t>
            </a:r>
            <a:r>
              <a:rPr lang="en-US" b="0" i="0" dirty="0" err="1"/>
              <a:t>OpenTelemetery</a:t>
            </a:r>
            <a:r>
              <a:rPr lang="en-US" b="0" i="0" dirty="0"/>
              <a:t> to follow requests end-to-end.</a:t>
            </a:r>
          </a:p>
          <a:p>
            <a:pPr marL="228600" indent="-228600">
              <a:buFont typeface="Arial" panose="020B0604020202020204" pitchFamily="34" charset="0"/>
              <a:buChar char="•"/>
            </a:pPr>
            <a:r>
              <a:rPr lang="en-US" b="1" i="0" dirty="0"/>
              <a:t>Metrics and dashboards</a:t>
            </a:r>
            <a:r>
              <a:rPr lang="en-US" b="0" i="0" dirty="0"/>
              <a:t> to monitor performance and spot anomalies early.</a:t>
            </a:r>
          </a:p>
          <a:p>
            <a:pPr marL="0" indent="0">
              <a:buFont typeface="Arial" panose="020B0604020202020204" pitchFamily="34" charset="0"/>
              <a:buNone/>
            </a:pPr>
            <a:endParaRPr lang="en-US" b="0" i="0" dirty="0"/>
          </a:p>
          <a:p>
            <a:pPr marL="0" indent="0">
              <a:buFont typeface="Arial" panose="020B0604020202020204" pitchFamily="34" charset="0"/>
              <a:buNone/>
            </a:pPr>
            <a:r>
              <a:rPr lang="en-US" b="1" i="0" dirty="0"/>
              <a:t>Why It Fits Serverless Thinking:</a:t>
            </a:r>
            <a:r>
              <a:rPr lang="en-US" b="0" i="0" dirty="0"/>
              <a:t> Serverless is about agility and scale, but without observability, that agility turns into fragility. Investing in observability early ensures your system can grow while staying reliable and maintainable.</a:t>
            </a:r>
            <a:endParaRPr lang="en-US" b="1" i="0" dirty="0"/>
          </a:p>
          <a:p>
            <a:endParaRPr lang="en-US" b="1" dirty="0"/>
          </a:p>
          <a:p>
            <a:r>
              <a:rPr lang="en-US" b="1" dirty="0"/>
              <a:t>Metaphor:</a:t>
            </a:r>
            <a:r>
              <a:rPr lang="en-US" b="0" dirty="0"/>
              <a:t> Think of observability like the dashboard in your car. Without speedometers, fuel gauges, or warning lights, you would have no idea how the car is performing until it breaks down. Observability gives you those instruments for your serverless system.</a:t>
            </a:r>
          </a:p>
          <a:p>
            <a:endParaRPr lang="en-US" b="1" dirty="0"/>
          </a:p>
          <a:p>
            <a:r>
              <a:rPr lang="en-US" b="1" dirty="0"/>
              <a:t>Closing Transition:</a:t>
            </a:r>
            <a:r>
              <a:rPr lang="en-US" b="0" dirty="0"/>
              <a:t> The key takeaway is: do not treat observability as an afterthought. Bake it in early, and you will save yourself countless hours of firefighting later while keeping your serverless systems healthy and resilient.</a:t>
            </a:r>
            <a:endParaRPr lang="en-US" b="1" dirty="0"/>
          </a:p>
        </p:txBody>
      </p:sp>
      <p:sp>
        <p:nvSpPr>
          <p:cNvPr id="4" name="Slide Number Placeholder 3"/>
          <p:cNvSpPr>
            <a:spLocks noGrp="1"/>
          </p:cNvSpPr>
          <p:nvPr>
            <p:ph type="sldNum" sz="quarter" idx="5"/>
          </p:nvPr>
        </p:nvSpPr>
        <p:spPr/>
        <p:txBody>
          <a:bodyPr/>
          <a:lstStyle/>
          <a:p>
            <a:fld id="{982E65EB-BB72-4CC9-A692-AD8CC5B99948}" type="slidenum">
              <a:rPr lang="en-US" smtClean="0"/>
              <a:t>51</a:t>
            </a:fld>
            <a:endParaRPr lang="en-US"/>
          </a:p>
        </p:txBody>
      </p:sp>
    </p:spTree>
    <p:extLst>
      <p:ext uri="{BB962C8B-B14F-4D97-AF65-F5344CB8AC3E}">
        <p14:creationId xmlns:p14="http://schemas.microsoft.com/office/powerpoint/2010/main" val="28444276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Transition from Anti-Patterns:</a:t>
            </a:r>
            <a:r>
              <a:rPr lang="en-US" b="0" dirty="0"/>
              <a:t> We have just discussed the anti-patterns and pitfalls—the traps that can undermine a serverless system if we are not careful. Those were the red flags, the things to avoid. Now, let’s shift gears.</a:t>
            </a:r>
          </a:p>
          <a:p>
            <a:endParaRPr lang="en-US" b="0" dirty="0"/>
          </a:p>
          <a:p>
            <a:r>
              <a:rPr lang="en-US" b="1" dirty="0"/>
              <a:t>Framing the Section:</a:t>
            </a:r>
            <a:r>
              <a:rPr lang="en-US" b="0" dirty="0"/>
              <a:t> Beyond patterns and anti-patterns, there is another layer we need to consider: the </a:t>
            </a:r>
            <a:r>
              <a:rPr lang="en-US" b="0" i="1" dirty="0"/>
              <a:t>cross-cutting concerns</a:t>
            </a:r>
            <a:r>
              <a:rPr lang="en-US" b="0" dirty="0"/>
              <a:t>. These are the foundational qualities that run across every serverless system, no matter the workload or provider. They are not about a single function or service—</a:t>
            </a:r>
            <a:r>
              <a:rPr lang="en-US" b="0" i="0" dirty="0"/>
              <a:t>they are about the entire architecture.</a:t>
            </a:r>
          </a:p>
          <a:p>
            <a:endParaRPr lang="en-US" b="0" i="0" dirty="0"/>
          </a:p>
          <a:p>
            <a:r>
              <a:rPr lang="en-US" b="1" i="0" dirty="0"/>
              <a:t>Why They Matter:</a:t>
            </a:r>
            <a:r>
              <a:rPr lang="en-US" b="0" i="0" dirty="0"/>
              <a:t> These concerns differentiate between a proof-of-concept and a production-ready system. They ensure our applications are secure, observable, resilient, cost-efficient, compliant, and operationally consistent. In other words, they are the guardrails that keep serverless architectures enterprise-grade.</a:t>
            </a:r>
          </a:p>
          <a:p>
            <a:endParaRPr lang="en-US" b="0" i="0" dirty="0"/>
          </a:p>
          <a:p>
            <a:r>
              <a:rPr lang="en-US" b="1" i="0" dirty="0"/>
              <a:t>Metaphor:</a:t>
            </a:r>
            <a:r>
              <a:rPr lang="en-US" b="0" i="0" dirty="0"/>
              <a:t> Think of them like the blueprint details in a building. The walls and rooms are the patterns, but the looks on the doors, the wiring, the safety systems, and the inspection stamps are the cross-cutting concerns. Without them, the structure may stand, but it will not be safe or sustainable.</a:t>
            </a:r>
          </a:p>
          <a:p>
            <a:endParaRPr lang="en-US" b="0" i="0" dirty="0"/>
          </a:p>
          <a:p>
            <a:r>
              <a:rPr lang="en-US" b="1" i="0" dirty="0"/>
              <a:t>Closing Transition:</a:t>
            </a:r>
            <a:r>
              <a:rPr lang="en-US" b="0" i="0" dirty="0"/>
              <a:t> In this section, we will explore these cross-cutting concerns one by one: from security and observability to governance, cost, and interoperability – and see how they shape reliable, scalable serverless systems.</a:t>
            </a:r>
            <a:endParaRPr lang="en-US" b="1" dirty="0"/>
          </a:p>
        </p:txBody>
      </p:sp>
      <p:sp>
        <p:nvSpPr>
          <p:cNvPr id="4" name="Slide Number Placeholder 3"/>
          <p:cNvSpPr>
            <a:spLocks noGrp="1"/>
          </p:cNvSpPr>
          <p:nvPr>
            <p:ph type="sldNum" sz="quarter" idx="5"/>
          </p:nvPr>
        </p:nvSpPr>
        <p:spPr/>
        <p:txBody>
          <a:bodyPr/>
          <a:lstStyle/>
          <a:p>
            <a:fld id="{982E65EB-BB72-4CC9-A692-AD8CC5B99948}" type="slidenum">
              <a:rPr lang="en-US" smtClean="0"/>
              <a:t>52</a:t>
            </a:fld>
            <a:endParaRPr lang="en-US"/>
          </a:p>
        </p:txBody>
      </p:sp>
    </p:spTree>
    <p:extLst>
      <p:ext uri="{BB962C8B-B14F-4D97-AF65-F5344CB8AC3E}">
        <p14:creationId xmlns:p14="http://schemas.microsoft.com/office/powerpoint/2010/main" val="27126441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Introduction:</a:t>
            </a:r>
            <a:r>
              <a:rPr lang="en-US" b="0" dirty="0"/>
              <a:t> Let’s start with one of the most critical cross-cutting concerns: </a:t>
            </a:r>
            <a:r>
              <a:rPr lang="en-US" b="0" i="1" dirty="0"/>
              <a:t>Security and Identity</a:t>
            </a:r>
            <a:r>
              <a:rPr lang="en-US" b="0" i="0" dirty="0"/>
              <a:t>. In serverless, every function is an entry point, and every invocation is a potential attack surface. That means security is not optional – it has to be baked into every layer.</a:t>
            </a:r>
          </a:p>
          <a:p>
            <a:endParaRPr lang="en-US" b="0" i="0" dirty="0"/>
          </a:p>
          <a:p>
            <a:r>
              <a:rPr lang="en-US" b="1" i="0" dirty="0"/>
              <a:t>Case Strategies:</a:t>
            </a:r>
            <a:r>
              <a:rPr lang="en-US" b="0" i="0" dirty="0"/>
              <a:t> There are three pillars to keep in mind:</a:t>
            </a:r>
          </a:p>
          <a:p>
            <a:endParaRPr lang="en-US" b="0" i="0" dirty="0"/>
          </a:p>
          <a:p>
            <a:pPr marL="228600" indent="-228600">
              <a:buFont typeface="+mj-lt"/>
              <a:buAutoNum type="arabicPeriod"/>
            </a:pPr>
            <a:r>
              <a:rPr lang="en-US" b="1" i="0" dirty="0"/>
              <a:t>Authentication and Authorization:</a:t>
            </a:r>
            <a:r>
              <a:rPr lang="en-US" b="0" i="0" dirty="0"/>
              <a:t> Enforce consistent identity checks, whether that is RBAC, OAuth/JWT, or federated identity. Every request should prove who it is and what it is allowed to do.</a:t>
            </a:r>
          </a:p>
          <a:p>
            <a:pPr marL="228600" indent="-228600">
              <a:buFont typeface="+mj-lt"/>
              <a:buAutoNum type="arabicPeriod"/>
            </a:pPr>
            <a:r>
              <a:rPr lang="en-US" b="1" i="0" dirty="0"/>
              <a:t>Secrets Management:</a:t>
            </a:r>
            <a:r>
              <a:rPr lang="en-US" b="0" i="0" dirty="0"/>
              <a:t> Never hard-code credentials in your functions. Use services like Key Vault or Secrets Manager to store and rotate secrets securely.</a:t>
            </a:r>
          </a:p>
          <a:p>
            <a:pPr marL="228600" indent="-228600">
              <a:buFont typeface="+mj-lt"/>
              <a:buAutoNum type="arabicPeriod"/>
            </a:pPr>
            <a:r>
              <a:rPr lang="en-US" b="1" i="0" dirty="0"/>
              <a:t>Least Privilege IAM:</a:t>
            </a:r>
            <a:r>
              <a:rPr lang="en-US" b="0" i="0" dirty="0"/>
              <a:t> Each function should have only the permissions it needs – nothing more. Fine-grained access control reduces the blast radius if something goes wrong.</a:t>
            </a:r>
          </a:p>
          <a:p>
            <a:pPr marL="228600" indent="-228600">
              <a:buFont typeface="+mj-lt"/>
              <a:buAutoNum type="arabicPeriod"/>
            </a:pPr>
            <a:endParaRPr lang="en-US" b="0" i="0" dirty="0"/>
          </a:p>
          <a:p>
            <a:pPr marL="0" indent="0">
              <a:buFont typeface="+mj-lt"/>
              <a:buNone/>
            </a:pPr>
            <a:r>
              <a:rPr lang="en-US" b="1" i="0" dirty="0"/>
              <a:t>Risks of Getting It Wrong:</a:t>
            </a:r>
            <a:r>
              <a:rPr lang="en-US" b="0" i="0" dirty="0"/>
              <a:t> One of the most common anti-patterns is over-permissive IAM roles—the dreaded “*” policy. While it feels convenient in the moment, it opens the door to unnecessary risk. That broad permission set can expose your entire system if a function is compromised.</a:t>
            </a:r>
          </a:p>
          <a:p>
            <a:pPr marL="0" indent="0">
              <a:buFont typeface="+mj-lt"/>
              <a:buNone/>
            </a:pPr>
            <a:endParaRPr lang="en-US" b="0" i="0" dirty="0"/>
          </a:p>
          <a:p>
            <a:pPr marL="0" indent="0">
              <a:buFont typeface="+mj-lt"/>
              <a:buNone/>
            </a:pPr>
            <a:r>
              <a:rPr lang="en-US" b="1" i="0" dirty="0"/>
              <a:t>Metaphor:</a:t>
            </a:r>
            <a:r>
              <a:rPr lang="en-US" b="0" i="0" dirty="0"/>
              <a:t> Think of your architecture like a blueprint of a building. Every door has a lock, and every person has a key that only opens the doors they are supposed to. If you hand out master keys to everyone, you have lost control of security. That is exactly what happens with over-permissive roles.</a:t>
            </a:r>
          </a:p>
          <a:p>
            <a:pPr marL="0" indent="0">
              <a:buFont typeface="+mj-lt"/>
              <a:buNone/>
            </a:pPr>
            <a:endParaRPr lang="en-US" b="0" i="0" dirty="0"/>
          </a:p>
          <a:p>
            <a:pPr marL="0" indent="0">
              <a:buFont typeface="+mj-lt"/>
              <a:buNone/>
            </a:pPr>
            <a:r>
              <a:rPr lang="en-US" b="1" i="0" dirty="0"/>
              <a:t>Closing Transition:</a:t>
            </a:r>
            <a:r>
              <a:rPr lang="en-US" b="0" i="0" dirty="0"/>
              <a:t> The takeaway: Protect every function, every invocation. By treating security and identity as first-class concerns, we ensure our serverless systems are not just functional, but trustworthy. Next, we will look at another foundational concern: observability – because you cannot protect or first what you cannot see.</a:t>
            </a:r>
            <a:endParaRPr lang="en-US" b="1" i="0" dirty="0"/>
          </a:p>
          <a:p>
            <a:pPr marL="0" indent="0">
              <a:buFont typeface="+mj-lt"/>
              <a:buNone/>
            </a:pPr>
            <a:endParaRPr lang="en-US" b="0" i="0" dirty="0"/>
          </a:p>
          <a:p>
            <a:pPr marL="0" indent="0">
              <a:buFont typeface="+mj-lt"/>
              <a:buNone/>
            </a:pPr>
            <a:endParaRPr lang="en-US" b="1" i="0" dirty="0"/>
          </a:p>
        </p:txBody>
      </p:sp>
      <p:sp>
        <p:nvSpPr>
          <p:cNvPr id="4" name="Slide Number Placeholder 3"/>
          <p:cNvSpPr>
            <a:spLocks noGrp="1"/>
          </p:cNvSpPr>
          <p:nvPr>
            <p:ph type="sldNum" sz="quarter" idx="5"/>
          </p:nvPr>
        </p:nvSpPr>
        <p:spPr/>
        <p:txBody>
          <a:bodyPr/>
          <a:lstStyle/>
          <a:p>
            <a:fld id="{982E65EB-BB72-4CC9-A692-AD8CC5B99948}" type="slidenum">
              <a:rPr lang="en-US" smtClean="0"/>
              <a:t>53</a:t>
            </a:fld>
            <a:endParaRPr lang="en-US"/>
          </a:p>
        </p:txBody>
      </p:sp>
    </p:spTree>
    <p:extLst>
      <p:ext uri="{BB962C8B-B14F-4D97-AF65-F5344CB8AC3E}">
        <p14:creationId xmlns:p14="http://schemas.microsoft.com/office/powerpoint/2010/main" val="15531035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Introduction:</a:t>
            </a:r>
            <a:r>
              <a:rPr lang="en-US" b="0" dirty="0"/>
              <a:t> After security, the next cross-cutting concern we need to address is </a:t>
            </a:r>
            <a:r>
              <a:rPr lang="en-US" b="0" i="1" dirty="0"/>
              <a:t>observability</a:t>
            </a:r>
            <a:r>
              <a:rPr lang="en-US" b="0" i="0" dirty="0"/>
              <a:t>. In serverless, we do not have long-lived servers to log into or monitor. Functions are ephemeral, distributed, and event-driven, making visibility absolutely critical.</a:t>
            </a:r>
          </a:p>
          <a:p>
            <a:endParaRPr lang="en-US" b="0" i="0" dirty="0"/>
          </a:p>
          <a:p>
            <a:r>
              <a:rPr lang="en-US" b="1" dirty="0"/>
              <a:t>Core Practices:</a:t>
            </a:r>
            <a:r>
              <a:rPr lang="en-US" b="0" dirty="0"/>
              <a:t> There are three pillars of observability we need to build in from the start:</a:t>
            </a:r>
          </a:p>
          <a:p>
            <a:endParaRPr lang="en-US" b="0" dirty="0"/>
          </a:p>
          <a:p>
            <a:pPr marL="228600" indent="-228600">
              <a:buFont typeface="+mj-lt"/>
              <a:buAutoNum type="arabicPeriod"/>
            </a:pPr>
            <a:r>
              <a:rPr lang="en-US" b="1" dirty="0"/>
              <a:t>Structured Logging:</a:t>
            </a:r>
            <a:r>
              <a:rPr lang="en-US" b="0" dirty="0"/>
              <a:t> Logs should be consistent, machine-readable, and enriched with context like request identifiers.</a:t>
            </a:r>
          </a:p>
          <a:p>
            <a:pPr marL="228600" indent="-228600">
              <a:buFont typeface="+mj-lt"/>
              <a:buAutoNum type="arabicPeriod"/>
            </a:pPr>
            <a:r>
              <a:rPr lang="en-US" b="1" dirty="0"/>
              <a:t>Distributed Tracing:</a:t>
            </a:r>
            <a:r>
              <a:rPr lang="en-US" b="0" dirty="0"/>
              <a:t> We must follow a request as it flows across multiple functions and services. Tracing tools let us stitch together that journey.</a:t>
            </a:r>
          </a:p>
          <a:p>
            <a:pPr marL="228600" indent="-228600">
              <a:buFont typeface="+mj-lt"/>
              <a:buAutoNum type="arabicPeriod"/>
            </a:pPr>
            <a:r>
              <a:rPr lang="en-US" b="1" dirty="0"/>
              <a:t>Metrics and Alerts:</a:t>
            </a:r>
            <a:r>
              <a:rPr lang="en-US" b="0" dirty="0"/>
              <a:t> Define KPIs, set thresholds, and configure alerts so we know when something is drifting out of bounds before users notice.</a:t>
            </a:r>
          </a:p>
          <a:p>
            <a:pPr marL="228600" indent="-228600">
              <a:buFont typeface="+mj-lt"/>
              <a:buAutoNum type="arabicPeriod"/>
            </a:pPr>
            <a:endParaRPr lang="en-US" b="0" dirty="0"/>
          </a:p>
          <a:p>
            <a:r>
              <a:rPr lang="en-US" b="1" dirty="0"/>
              <a:t>Why It Matters:</a:t>
            </a:r>
            <a:r>
              <a:rPr lang="en-US" b="0" dirty="0"/>
              <a:t> Without these practices, debugging becomes guesswork. You are left piecing together fragments of logs, hoping to find the root cause. That slows recovery, increases downtime, and frustrates engineers and customers.</a:t>
            </a:r>
          </a:p>
          <a:p>
            <a:endParaRPr lang="en-US" b="0" dirty="0"/>
          </a:p>
          <a:p>
            <a:r>
              <a:rPr lang="en-US" b="1" dirty="0"/>
              <a:t>Metaphor:</a:t>
            </a:r>
            <a:r>
              <a:rPr lang="en-US" b="0" dirty="0"/>
              <a:t> Think of observability like measurement scales and inspection windows on a blueprint. They do not change the design itself, but they give you the insight you need to verify that everything is aligned and functioning as intended.</a:t>
            </a:r>
          </a:p>
          <a:p>
            <a:endParaRPr lang="en-US" b="0" dirty="0"/>
          </a:p>
          <a:p>
            <a:r>
              <a:rPr lang="en-US" b="1" dirty="0"/>
              <a:t>Anti-Pattern to Avoid:</a:t>
            </a:r>
            <a:r>
              <a:rPr lang="en-US" b="0" dirty="0"/>
              <a:t> One of the biggest mistakes is relying only on default logs. You cannot connect the dots across services without correlation identifiers or trace context. That is when troubleshooting turns into a guessing game.</a:t>
            </a:r>
          </a:p>
          <a:p>
            <a:endParaRPr lang="en-US" b="0" dirty="0"/>
          </a:p>
          <a:p>
            <a:r>
              <a:rPr lang="en-US" b="1" dirty="0"/>
              <a:t>Closing Transition:</a:t>
            </a:r>
            <a:r>
              <a:rPr lang="en-US" b="0" dirty="0"/>
              <a:t> The key takeaway is that you cannot fix what you cannot see. By investing in structured logs, tracing, and metrics early, we give ourselves the tools to keep serverless systems reliable and maintainable. Next we will look at resilience and reliability – because even with observability, we still need to design for failure.</a:t>
            </a:r>
            <a:endParaRPr lang="en-US" b="1" dirty="0"/>
          </a:p>
        </p:txBody>
      </p:sp>
      <p:sp>
        <p:nvSpPr>
          <p:cNvPr id="4" name="Slide Number Placeholder 3"/>
          <p:cNvSpPr>
            <a:spLocks noGrp="1"/>
          </p:cNvSpPr>
          <p:nvPr>
            <p:ph type="sldNum" sz="quarter" idx="5"/>
          </p:nvPr>
        </p:nvSpPr>
        <p:spPr/>
        <p:txBody>
          <a:bodyPr/>
          <a:lstStyle/>
          <a:p>
            <a:fld id="{982E65EB-BB72-4CC9-A692-AD8CC5B99948}" type="slidenum">
              <a:rPr lang="en-US" smtClean="0"/>
              <a:t>54</a:t>
            </a:fld>
            <a:endParaRPr lang="en-US"/>
          </a:p>
        </p:txBody>
      </p:sp>
    </p:spTree>
    <p:extLst>
      <p:ext uri="{BB962C8B-B14F-4D97-AF65-F5344CB8AC3E}">
        <p14:creationId xmlns:p14="http://schemas.microsoft.com/office/powerpoint/2010/main" val="11499579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Introduction:</a:t>
            </a:r>
            <a:r>
              <a:rPr lang="en-US" b="0" dirty="0"/>
              <a:t> Next, let’s discuss Resilience and Reliability. In serverless, we cannot assume everything</a:t>
            </a:r>
            <a:r>
              <a:rPr lang="en-US" b="0" i="0" dirty="0"/>
              <a:t> will always work perfectly. Services fail, networks hiccup, and dependencies slow down. The key is not to prevent every failure, but to design systems that can recover gracefully.</a:t>
            </a:r>
          </a:p>
          <a:p>
            <a:endParaRPr lang="en-US" b="0" i="0" dirty="0"/>
          </a:p>
          <a:p>
            <a:r>
              <a:rPr lang="en-US" b="1" i="0" dirty="0"/>
              <a:t>Designing for Failure:</a:t>
            </a:r>
            <a:r>
              <a:rPr lang="en-US" b="0" i="0" dirty="0"/>
              <a:t> Resilience means expecting failure and building in safeguards. Just like cars have shock absorbers to smooth out bumps, our architecture needs mechanisms to absorb and recover from disruptions.</a:t>
            </a:r>
          </a:p>
          <a:p>
            <a:endParaRPr lang="en-US" b="0" i="0" dirty="0"/>
          </a:p>
          <a:p>
            <a:r>
              <a:rPr lang="en-US" b="1" i="0" dirty="0"/>
              <a:t>Core Techniques</a:t>
            </a:r>
            <a:r>
              <a:rPr lang="en-US" b="0" i="0" dirty="0"/>
              <a:t> There are several proven techniques we should apply:</a:t>
            </a:r>
          </a:p>
          <a:p>
            <a:endParaRPr lang="en-US" b="0" i="0" dirty="0"/>
          </a:p>
          <a:p>
            <a:pPr marL="171450" indent="-171450">
              <a:buFont typeface="Arial" panose="020B0604020202020204" pitchFamily="34" charset="0"/>
              <a:buChar char="•"/>
            </a:pPr>
            <a:r>
              <a:rPr lang="en-US" b="1" i="0" dirty="0"/>
              <a:t>Retries and Dead Letter Queues (DLQs):</a:t>
            </a:r>
            <a:r>
              <a:rPr lang="en-US" b="0" i="0" dirty="0"/>
              <a:t> So transient errors do not cause data loss, and failed messages can be captured for latter analysis.</a:t>
            </a:r>
          </a:p>
          <a:p>
            <a:pPr marL="171450" indent="-171450">
              <a:buFont typeface="Arial" panose="020B0604020202020204" pitchFamily="34" charset="0"/>
              <a:buChar char="•"/>
            </a:pPr>
            <a:r>
              <a:rPr lang="en-US" b="1" i="0" dirty="0"/>
              <a:t>Idempotency:</a:t>
            </a:r>
            <a:r>
              <a:rPr lang="en-US" b="0" i="0" dirty="0"/>
              <a:t> Ensure that if a function runs more than once, it will not cause duplicate side effects.</a:t>
            </a:r>
          </a:p>
          <a:p>
            <a:pPr marL="171450" indent="-171450">
              <a:buFont typeface="Arial" panose="020B0604020202020204" pitchFamily="34" charset="0"/>
              <a:buChar char="•"/>
            </a:pPr>
            <a:r>
              <a:rPr lang="en-US" b="1" i="0" dirty="0"/>
              <a:t>Timeouts and Circuit Breakers:</a:t>
            </a:r>
            <a:r>
              <a:rPr lang="en-US" b="0" i="0" dirty="0"/>
              <a:t> These present cascading failures by cutting off unhealthy dependencies and allowing fallback paths.</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1" i="0" dirty="0"/>
              <a:t>Why It Matters:</a:t>
            </a:r>
            <a:r>
              <a:rPr lang="en-US" b="0" i="0" dirty="0"/>
              <a:t> Small issues can snowball into major outages without these safeguards. Blind retries, for example, can create retry storms that overwhelm downstream systems and make the problem worse instead of better.</a:t>
            </a:r>
          </a:p>
          <a:p>
            <a:pPr marL="0" indent="0">
              <a:buFont typeface="Arial" panose="020B0604020202020204" pitchFamily="34" charset="0"/>
              <a:buNone/>
            </a:pPr>
            <a:endParaRPr lang="en-US" b="0" i="0" dirty="0"/>
          </a:p>
          <a:p>
            <a:pPr marL="0" indent="0">
              <a:buFont typeface="Arial" panose="020B0604020202020204" pitchFamily="34" charset="0"/>
              <a:buNone/>
            </a:pPr>
            <a:r>
              <a:rPr lang="en-US" b="1" i="0" dirty="0"/>
              <a:t>Metaphor:</a:t>
            </a:r>
            <a:r>
              <a:rPr lang="en-US" b="0" i="0" dirty="0"/>
              <a:t> Think of circuit breakers in your home. If there is a surge, the breaker trips to protect the wiring. In the same way, circuit breaks in software protect your system from cascading failures. Hock absorbers keep the ride smooth, even when the road isn’t.</a:t>
            </a:r>
          </a:p>
          <a:p>
            <a:pPr marL="0" indent="0">
              <a:buFont typeface="Arial" panose="020B0604020202020204" pitchFamily="34" charset="0"/>
              <a:buNone/>
            </a:pPr>
            <a:endParaRPr lang="en-US" b="0" i="0" dirty="0"/>
          </a:p>
          <a:p>
            <a:pPr marL="0" indent="0">
              <a:buFont typeface="Arial" panose="020B0604020202020204" pitchFamily="34" charset="0"/>
              <a:buNone/>
            </a:pPr>
            <a:r>
              <a:rPr lang="en-US" b="1" i="0" dirty="0"/>
              <a:t>Closing Transition:</a:t>
            </a:r>
            <a:r>
              <a:rPr lang="en-US" b="0" i="0" dirty="0"/>
              <a:t> The takeaway here is that resilience is not just about avoiding failure—it is about absorbing it, containing it, and recovering quickly. By designing with retries, DLQs, idempotency, and circuit breakers, we make our serverless systems stable and trustworthy. Next, we will look at cost and performance because resilience also has to balance efficiency.</a:t>
            </a:r>
            <a:endParaRPr lang="en-US" b="1" dirty="0"/>
          </a:p>
        </p:txBody>
      </p:sp>
      <p:sp>
        <p:nvSpPr>
          <p:cNvPr id="4" name="Slide Number Placeholder 3"/>
          <p:cNvSpPr>
            <a:spLocks noGrp="1"/>
          </p:cNvSpPr>
          <p:nvPr>
            <p:ph type="sldNum" sz="quarter" idx="5"/>
          </p:nvPr>
        </p:nvSpPr>
        <p:spPr/>
        <p:txBody>
          <a:bodyPr/>
          <a:lstStyle/>
          <a:p>
            <a:fld id="{982E65EB-BB72-4CC9-A692-AD8CC5B99948}" type="slidenum">
              <a:rPr lang="en-US" smtClean="0"/>
              <a:t>55</a:t>
            </a:fld>
            <a:endParaRPr lang="en-US"/>
          </a:p>
        </p:txBody>
      </p:sp>
    </p:spTree>
    <p:extLst>
      <p:ext uri="{BB962C8B-B14F-4D97-AF65-F5344CB8AC3E}">
        <p14:creationId xmlns:p14="http://schemas.microsoft.com/office/powerpoint/2010/main" val="34466506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Introduction:</a:t>
            </a:r>
            <a:r>
              <a:rPr lang="en-US" b="0" dirty="0"/>
              <a:t> Now, let’s look at three cross-cutting concerns that often go hand in hand: Cost, Performance, and Governance. These are the levers that determine whether our serverless system is not only functional</a:t>
            </a:r>
            <a:r>
              <a:rPr lang="en-US" b="0" i="0" dirty="0"/>
              <a:t> but also efficient, compliant, and sustainable.</a:t>
            </a:r>
          </a:p>
          <a:p>
            <a:endParaRPr lang="en-US" b="0" i="0" dirty="0"/>
          </a:p>
          <a:p>
            <a:r>
              <a:rPr lang="en-US" b="1" i="0" dirty="0"/>
              <a:t>Cost &amp; Performance:</a:t>
            </a:r>
            <a:r>
              <a:rPr lang="en-US" b="0" i="0" dirty="0"/>
              <a:t> Serverless promises cost efficiency only if we manage it carefully. Cos starts, over-provisioned functions, or chatty architecture can drive up costs and hurt performance. The key is visibility—tagging resources, monitoring dashboards, and tuning memory, execution time, and concurrency. Think of it like energy meters on a wall: You need to see where the power is going to optimize usage.</a:t>
            </a:r>
          </a:p>
          <a:p>
            <a:endParaRPr lang="en-US" b="0" i="0" dirty="0"/>
          </a:p>
          <a:p>
            <a:r>
              <a:rPr lang="en-US" b="1" dirty="0"/>
              <a:t>Governance &amp; Compliance:</a:t>
            </a:r>
            <a:r>
              <a:rPr lang="en-US" b="0" dirty="0"/>
              <a:t> Next is governance. In regulated environments, we cannot afford shadow deployments or undocumented changes. Governance means audit trails, versioning, and change control – the equivalent of stamped approvals on a blueprint. These practices ensure we can prove compliance with standards like DRPR or HIPAA and roll back safely when needed.</a:t>
            </a:r>
          </a:p>
          <a:p>
            <a:endParaRPr lang="en-US" b="0" dirty="0"/>
          </a:p>
          <a:p>
            <a:r>
              <a:rPr lang="en-US" b="1" dirty="0"/>
              <a:t>Operational Consistency:</a:t>
            </a:r>
            <a:r>
              <a:rPr lang="en-US" b="0" dirty="0"/>
              <a:t> Finally, consistency. Manual deployments and ad-hoc configuration changes are recipes for drift and errors. Instead, we need CI/CD pipelines, policy checks, and strong documentation. Think of it like an assembly line: repeatable, predictable, reliable. That is how we scale operations without relying on heroics.</a:t>
            </a:r>
          </a:p>
          <a:p>
            <a:endParaRPr lang="en-US" b="0" dirty="0"/>
          </a:p>
          <a:p>
            <a:r>
              <a:rPr lang="en-US" b="1" dirty="0"/>
              <a:t>Risks of Neglect:</a:t>
            </a:r>
            <a:r>
              <a:rPr lang="en-US" b="0" dirty="0"/>
              <a:t> When these concerns are ignored, costs spiral, performance suffers, compliance risk grows, and operations become fragile. Invisible costs and shadow deployments are the anti-patterns to watch for here.</a:t>
            </a:r>
          </a:p>
          <a:p>
            <a:endParaRPr lang="en-US" b="0" dirty="0"/>
          </a:p>
          <a:p>
            <a:r>
              <a:rPr lang="en-US" b="1" dirty="0"/>
              <a:t>Closing Transition:</a:t>
            </a:r>
            <a:r>
              <a:rPr lang="en-US" b="0" dirty="0"/>
              <a:t> The takeaway: optimize for speed and spending, enforce governance from day one, and build operational consistency into your pipelines. Together, these practices keep serverless architectures efficient, compliant, and sustainable.</a:t>
            </a:r>
            <a:endParaRPr lang="en-US" b="1" dirty="0"/>
          </a:p>
        </p:txBody>
      </p:sp>
      <p:sp>
        <p:nvSpPr>
          <p:cNvPr id="4" name="Slide Number Placeholder 3"/>
          <p:cNvSpPr>
            <a:spLocks noGrp="1"/>
          </p:cNvSpPr>
          <p:nvPr>
            <p:ph type="sldNum" sz="quarter" idx="5"/>
          </p:nvPr>
        </p:nvSpPr>
        <p:spPr/>
        <p:txBody>
          <a:bodyPr/>
          <a:lstStyle/>
          <a:p>
            <a:fld id="{982E65EB-BB72-4CC9-A692-AD8CC5B99948}" type="slidenum">
              <a:rPr lang="en-US" smtClean="0"/>
              <a:t>56</a:t>
            </a:fld>
            <a:endParaRPr lang="en-US"/>
          </a:p>
        </p:txBody>
      </p:sp>
    </p:spTree>
    <p:extLst>
      <p:ext uri="{BB962C8B-B14F-4D97-AF65-F5344CB8AC3E}">
        <p14:creationId xmlns:p14="http://schemas.microsoft.com/office/powerpoint/2010/main" val="31276204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Up to this point, we have been discussing principles, patterns, and practices. However, concepts come alive when we see them applied in the real world. That is where case studies come in. They show us how organizations solve real challenges using these patterns and concerns and how the blueprint metaphors translate into practical solutions.</a:t>
            </a:r>
          </a:p>
          <a:p>
            <a:endParaRPr lang="en-US" b="0" dirty="0"/>
          </a:p>
          <a:p>
            <a:r>
              <a:rPr lang="en-US" b="0" dirty="0"/>
              <a:t>This text section will walk through a series of </a:t>
            </a:r>
            <a:r>
              <a:rPr lang="en-US" b="0" i="1" dirty="0"/>
              <a:t>mini blueprints from the field</a:t>
            </a:r>
            <a:r>
              <a:rPr lang="en-US" b="0" i="0" dirty="0"/>
              <a:t>. Each one highlights a specific problem, the serverless approach used to solve it, the patterns it illustrates, and the cross-cutting concerns that made it work at scale.</a:t>
            </a:r>
          </a:p>
          <a:p>
            <a:endParaRPr lang="en-US" b="0" i="0" dirty="0"/>
          </a:p>
          <a:p>
            <a:r>
              <a:rPr lang="en-US" b="0" i="0" dirty="0"/>
              <a:t>So let’s move from theory into practice. Let’s see how serverless is being applied across industries – from media and manufacturing to retail and healthcare – and what lessons we can take from these real-world blueprints.</a:t>
            </a:r>
            <a:endParaRPr lang="en-US" b="0" dirty="0"/>
          </a:p>
        </p:txBody>
      </p:sp>
      <p:sp>
        <p:nvSpPr>
          <p:cNvPr id="4" name="Slide Number Placeholder 3"/>
          <p:cNvSpPr>
            <a:spLocks noGrp="1"/>
          </p:cNvSpPr>
          <p:nvPr>
            <p:ph type="sldNum" sz="quarter" idx="5"/>
          </p:nvPr>
        </p:nvSpPr>
        <p:spPr/>
        <p:txBody>
          <a:bodyPr/>
          <a:lstStyle/>
          <a:p>
            <a:fld id="{982E65EB-BB72-4CC9-A692-AD8CC5B99948}" type="slidenum">
              <a:rPr lang="en-US" smtClean="0"/>
              <a:t>57</a:t>
            </a:fld>
            <a:endParaRPr lang="en-US"/>
          </a:p>
        </p:txBody>
      </p:sp>
    </p:spTree>
    <p:extLst>
      <p:ext uri="{BB962C8B-B14F-4D97-AF65-F5344CB8AC3E}">
        <p14:creationId xmlns:p14="http://schemas.microsoft.com/office/powerpoint/2010/main" val="4063359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Introduction / Problem:</a:t>
            </a:r>
            <a:r>
              <a:rPr lang="en-US" b="0" dirty="0"/>
              <a:t> Let’s consider a retail e-commerce scenario. During flash sales, traffic can spike by 100 percent or more. Traditional APIs and monolithic backends often crumble under that sudden load, leading to failed checkouts, lost revenue, and frustrated customers.</a:t>
            </a:r>
          </a:p>
          <a:p>
            <a:endParaRPr lang="en-US" b="1" dirty="0"/>
          </a:p>
          <a:p>
            <a:r>
              <a:rPr lang="en-US" b="1" dirty="0"/>
              <a:t>Serverless Approach:</a:t>
            </a:r>
            <a:r>
              <a:rPr lang="en-US" b="0" dirty="0"/>
              <a:t> Serverless architectures shine here because they scale automatically with demand. In this case:</a:t>
            </a:r>
          </a:p>
          <a:p>
            <a:endParaRPr lang="en-US" b="0" dirty="0"/>
          </a:p>
          <a:p>
            <a:pPr marL="171450" indent="-171450">
              <a:buFont typeface="Arial" panose="020B0604020202020204" pitchFamily="34" charset="0"/>
              <a:buChar char="•"/>
            </a:pPr>
            <a:r>
              <a:rPr lang="en-US" b="0" dirty="0"/>
              <a:t>An </a:t>
            </a:r>
            <a:r>
              <a:rPr lang="en-US" b="1" dirty="0"/>
              <a:t>API Gateway</a:t>
            </a:r>
            <a:r>
              <a:rPr lang="en-US" b="0" dirty="0"/>
              <a:t> fronts the system, routing requests to serverless functions.</a:t>
            </a:r>
          </a:p>
          <a:p>
            <a:pPr marL="171450" indent="-171450">
              <a:buFont typeface="Arial" panose="020B0604020202020204" pitchFamily="34" charset="0"/>
              <a:buChar char="•"/>
            </a:pPr>
            <a:r>
              <a:rPr lang="en-US" b="0" dirty="0"/>
              <a:t>Functions scale instantly to handle unpredictable bursts of traffic.</a:t>
            </a:r>
          </a:p>
          <a:p>
            <a:pPr marL="171450" indent="-171450">
              <a:buFont typeface="Arial" panose="020B0604020202020204" pitchFamily="34" charset="0"/>
              <a:buChar char="•"/>
            </a:pPr>
            <a:r>
              <a:rPr lang="en-US" b="0" dirty="0"/>
              <a:t>A </a:t>
            </a:r>
            <a:r>
              <a:rPr lang="en-US" b="1" dirty="0"/>
              <a:t>fan-out/fan-in pattern</a:t>
            </a:r>
            <a:r>
              <a:rPr lang="en-US" b="0" dirty="0"/>
              <a:t> processes orders in parallel, so thousands of orders can be handled simultaneously.</a:t>
            </a:r>
          </a:p>
          <a:p>
            <a:pPr marL="171450" indent="-171450">
              <a:buFont typeface="Arial" panose="020B0604020202020204" pitchFamily="34" charset="0"/>
              <a:buChar char="•"/>
            </a:pPr>
            <a:r>
              <a:rPr lang="en-US" b="0" dirty="0"/>
              <a:t>An </a:t>
            </a:r>
            <a:r>
              <a:rPr lang="en-US" b="1" dirty="0"/>
              <a:t>event-driven workflow</a:t>
            </a:r>
            <a:r>
              <a:rPr lang="en-US" b="0" dirty="0"/>
              <a:t> orchestrates the downstream steps – payment processing, inventory updates, and sending confirmations – without bottlenecks.</a:t>
            </a:r>
          </a:p>
          <a:p>
            <a:pPr marL="171450" indent="-171450">
              <a:buFont typeface="Arial" panose="020B0604020202020204" pitchFamily="34" charset="0"/>
              <a:buChar char="•"/>
            </a:pPr>
            <a:endParaRPr lang="en-US" b="0" dirty="0"/>
          </a:p>
          <a:p>
            <a:pPr marL="0" indent="0">
              <a:buFont typeface="Arial" panose="020B0604020202020204" pitchFamily="34" charset="0"/>
              <a:buNone/>
            </a:pPr>
            <a:r>
              <a:rPr lang="en-US" b="1" dirty="0"/>
              <a:t>Patterns Illustrated:</a:t>
            </a:r>
            <a:r>
              <a:rPr lang="en-US" b="0" dirty="0"/>
              <a:t> This case study highlights three key patterns:</a:t>
            </a:r>
          </a:p>
          <a:p>
            <a:pPr marL="0" indent="0">
              <a:buFont typeface="Arial" panose="020B0604020202020204" pitchFamily="34" charset="0"/>
              <a:buNone/>
            </a:pPr>
            <a:endParaRPr lang="en-US" b="0" dirty="0"/>
          </a:p>
          <a:p>
            <a:pPr marL="171450" indent="-171450">
              <a:buFont typeface="Arial" panose="020B0604020202020204" pitchFamily="34" charset="0"/>
              <a:buChar char="•"/>
            </a:pPr>
            <a:r>
              <a:rPr lang="en-US" b="1" dirty="0"/>
              <a:t>API Gateway + Function</a:t>
            </a:r>
            <a:r>
              <a:rPr lang="en-US" b="0" dirty="0"/>
              <a:t> for request/response handling.</a:t>
            </a:r>
          </a:p>
          <a:p>
            <a:pPr marL="171450" indent="-171450">
              <a:buFont typeface="Arial" panose="020B0604020202020204" pitchFamily="34" charset="0"/>
              <a:buChar char="•"/>
            </a:pPr>
            <a:r>
              <a:rPr lang="en-US" b="1" dirty="0"/>
              <a:t>Fan-Out/Fan-In</a:t>
            </a:r>
            <a:r>
              <a:rPr lang="en-US" b="0" dirty="0"/>
              <a:t> for parallel order processing.</a:t>
            </a:r>
          </a:p>
          <a:p>
            <a:pPr marL="171450" indent="-171450">
              <a:buFont typeface="Arial" panose="020B0604020202020204" pitchFamily="34" charset="0"/>
              <a:buChar char="•"/>
            </a:pPr>
            <a:r>
              <a:rPr lang="en-US" b="1" dirty="0"/>
              <a:t>Orchestration</a:t>
            </a:r>
            <a:r>
              <a:rPr lang="en-US" b="0" dirty="0"/>
              <a:t> to coordinate the sequence of payment, inventory, and confirmation.</a:t>
            </a:r>
          </a:p>
          <a:p>
            <a:pPr marL="171450" indent="-171450">
              <a:buFont typeface="Arial" panose="020B0604020202020204" pitchFamily="34" charset="0"/>
              <a:buChar char="•"/>
            </a:pPr>
            <a:endParaRPr lang="en-US" b="0" dirty="0"/>
          </a:p>
          <a:p>
            <a:pPr marL="0" indent="0">
              <a:buFont typeface="Arial" panose="020B0604020202020204" pitchFamily="34" charset="0"/>
              <a:buNone/>
            </a:pPr>
            <a:r>
              <a:rPr lang="en-US" b="1" dirty="0"/>
              <a:t>Cross-Cutting Concerns:</a:t>
            </a:r>
            <a:r>
              <a:rPr lang="en-US" b="0" dirty="0"/>
              <a:t> Two cross-cutting concerns are especially important here:</a:t>
            </a:r>
          </a:p>
          <a:p>
            <a:pPr marL="0" indent="0">
              <a:buFont typeface="Arial" panose="020B0604020202020204" pitchFamily="34" charset="0"/>
              <a:buNone/>
            </a:pPr>
            <a:endParaRPr lang="en-US" b="0" dirty="0"/>
          </a:p>
          <a:p>
            <a:pPr marL="171450" indent="-171450">
              <a:buFont typeface="Arial" panose="020B0604020202020204" pitchFamily="34" charset="0"/>
              <a:buChar char="•"/>
            </a:pPr>
            <a:r>
              <a:rPr lang="en-US" b="1" dirty="0"/>
              <a:t>Resilience:</a:t>
            </a:r>
            <a:r>
              <a:rPr lang="en-US" b="0" dirty="0"/>
              <a:t> Dead Letter Queues capture failed orders, so nothing is lost, even if a downstream service hiccups.</a:t>
            </a:r>
          </a:p>
          <a:p>
            <a:pPr marL="171450" indent="-171450">
              <a:buFont typeface="Arial" panose="020B0604020202020204" pitchFamily="34" charset="0"/>
              <a:buChar char="•"/>
            </a:pPr>
            <a:r>
              <a:rPr lang="en-US" b="1" dirty="0"/>
              <a:t>Cost Efficiency:</a:t>
            </a:r>
            <a:r>
              <a:rPr lang="en-US" b="0" dirty="0"/>
              <a:t> Because serverless is pay-per-use, the retailer only pays for the surge in compute during the sale, not for idle capacity the rest of the time.</a:t>
            </a:r>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Metaphor/Visualization:</a:t>
            </a:r>
            <a:r>
              <a:rPr lang="en-US" b="0" dirty="0"/>
              <a:t> Think of it like a checkout counter in a store. Normally, you might have two or three lanes open. Butt during a flash sale, dozens of lanes open instantly to handle the rush – and then close again when the crowd is gone. That is exactly what serverless enables.</a:t>
            </a:r>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Closing Transition:</a:t>
            </a:r>
            <a:r>
              <a:rPr lang="en-US" b="0" dirty="0"/>
              <a:t> So, the takeaway here is: serverless architectures give retails the elasticity to handle massive, unpredictable spikes without over-provisioning. Next, we will look at how similar principles apply in other industries, like healthcare, where the stakes are even higher.</a:t>
            </a:r>
            <a:endParaRPr lang="en-US" b="1" dirty="0"/>
          </a:p>
        </p:txBody>
      </p:sp>
      <p:sp>
        <p:nvSpPr>
          <p:cNvPr id="4" name="Slide Number Placeholder 3"/>
          <p:cNvSpPr>
            <a:spLocks noGrp="1"/>
          </p:cNvSpPr>
          <p:nvPr>
            <p:ph type="sldNum" sz="quarter" idx="5"/>
          </p:nvPr>
        </p:nvSpPr>
        <p:spPr/>
        <p:txBody>
          <a:bodyPr/>
          <a:lstStyle/>
          <a:p>
            <a:fld id="{982E65EB-BB72-4CC9-A692-AD8CC5B99948}" type="slidenum">
              <a:rPr lang="en-US" smtClean="0"/>
              <a:t>58</a:t>
            </a:fld>
            <a:endParaRPr lang="en-US"/>
          </a:p>
        </p:txBody>
      </p:sp>
    </p:spTree>
    <p:extLst>
      <p:ext uri="{BB962C8B-B14F-4D97-AF65-F5344CB8AC3E}">
        <p14:creationId xmlns:p14="http://schemas.microsoft.com/office/powerpoint/2010/main" val="37428367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Introduction / Problem:</a:t>
            </a:r>
            <a:r>
              <a:rPr lang="en-US" b="0" dirty="0"/>
              <a:t> In healthcare, seconds matter. Hospitals rely on IoT devices—heart rate monitors, oxygen sensors, and more—to track patient vitals in real time. The challenge is processing all of that data instantly and reliably so alerts can be issued the moment something crosses a critical threshold.</a:t>
            </a:r>
          </a:p>
          <a:p>
            <a:endParaRPr lang="en-US" b="0" dirty="0"/>
          </a:p>
          <a:p>
            <a:r>
              <a:rPr lang="en-US" b="1" dirty="0"/>
              <a:t>Serverless Approach:</a:t>
            </a:r>
            <a:r>
              <a:rPr lang="en-US" b="0" dirty="0"/>
              <a:t> This is where serverless architecture shine. In this case:</a:t>
            </a:r>
          </a:p>
          <a:p>
            <a:endParaRPr lang="en-US" b="0" dirty="0"/>
          </a:p>
          <a:p>
            <a:pPr marL="171450" indent="-171450">
              <a:buFont typeface="Arial" panose="020B0604020202020204" pitchFamily="34" charset="0"/>
              <a:buChar char="•"/>
            </a:pPr>
            <a:r>
              <a:rPr lang="en-US" b="0" dirty="0"/>
              <a:t>IoT signals are ingested through </a:t>
            </a:r>
            <a:r>
              <a:rPr lang="en-US" b="1" dirty="0"/>
              <a:t>Event Hubs or Kinesis</a:t>
            </a:r>
            <a:r>
              <a:rPr lang="en-US" b="0" dirty="0"/>
              <a:t>, providing a scalable entry point for continuous data streams.</a:t>
            </a:r>
          </a:p>
          <a:p>
            <a:pPr marL="171450" indent="-171450">
              <a:buFont typeface="Arial" panose="020B0604020202020204" pitchFamily="34" charset="0"/>
              <a:buChar char="•"/>
            </a:pPr>
            <a:r>
              <a:rPr lang="en-US" b="1" dirty="0"/>
              <a:t>Functions</a:t>
            </a:r>
            <a:r>
              <a:rPr lang="en-US" b="0" dirty="0"/>
              <a:t> process and enrich the data real time, filtering noise and highlighting what matters.</a:t>
            </a:r>
          </a:p>
          <a:p>
            <a:pPr marL="171450" indent="-171450">
              <a:buFont typeface="Arial" panose="020B0604020202020204" pitchFamily="34" charset="0"/>
              <a:buChar char="•"/>
            </a:pPr>
            <a:r>
              <a:rPr lang="en-US" b="0" dirty="0"/>
              <a:t>When thresholds are crossed, </a:t>
            </a:r>
            <a:r>
              <a:rPr lang="en-US" b="1" dirty="0"/>
              <a:t>alerts are triggered immediately</a:t>
            </a:r>
            <a:r>
              <a:rPr lang="en-US" b="0" dirty="0"/>
              <a:t>, notifying clinicians.</a:t>
            </a:r>
          </a:p>
          <a:p>
            <a:pPr marL="171450" indent="-171450">
              <a:buFont typeface="Arial" panose="020B0604020202020204" pitchFamily="34" charset="0"/>
              <a:buChar char="•"/>
            </a:pPr>
            <a:r>
              <a:rPr lang="en-US" b="0" dirty="0"/>
              <a:t>At the same time, all data is stored in a </a:t>
            </a:r>
            <a:r>
              <a:rPr lang="en-US" b="1" dirty="0"/>
              <a:t>secure data lake</a:t>
            </a:r>
            <a:r>
              <a:rPr lang="en-US" b="0" dirty="0"/>
              <a:t>, ensuring it’s analytics-ready for compliance reporting and long-term insights.</a:t>
            </a:r>
          </a:p>
          <a:p>
            <a:pPr marL="171450" indent="-171450">
              <a:buFont typeface="Arial" panose="020B0604020202020204" pitchFamily="34" charset="0"/>
              <a:buChar char="•"/>
            </a:pPr>
            <a:endParaRPr lang="en-US" b="0" dirty="0"/>
          </a:p>
          <a:p>
            <a:pPr marL="0" indent="0">
              <a:buFont typeface="Arial" panose="020B0604020202020204" pitchFamily="34" charset="0"/>
              <a:buNone/>
            </a:pPr>
            <a:r>
              <a:rPr lang="en-US" b="1" dirty="0"/>
              <a:t>Patterns Illustrated:</a:t>
            </a:r>
            <a:r>
              <a:rPr lang="en-US" b="0" dirty="0"/>
              <a:t> This solution demonstrates several essential patterns:</a:t>
            </a:r>
          </a:p>
          <a:p>
            <a:pPr marL="0" indent="0">
              <a:buFont typeface="Arial" panose="020B0604020202020204" pitchFamily="34" charset="0"/>
              <a:buNone/>
            </a:pPr>
            <a:endParaRPr lang="en-US" b="0" dirty="0"/>
          </a:p>
          <a:p>
            <a:pPr marL="171450" indent="-171450">
              <a:buFont typeface="Arial" panose="020B0604020202020204" pitchFamily="34" charset="0"/>
              <a:buChar char="•"/>
            </a:pPr>
            <a:r>
              <a:rPr lang="en-US" b="1" dirty="0"/>
              <a:t>Event-Driven Processing</a:t>
            </a:r>
            <a:r>
              <a:rPr lang="en-US" b="0" dirty="0"/>
              <a:t> to handle the constant flow of IoT signals.</a:t>
            </a:r>
          </a:p>
          <a:p>
            <a:pPr marL="171450" indent="-171450">
              <a:buFont typeface="Arial" panose="020B0604020202020204" pitchFamily="34" charset="0"/>
              <a:buChar char="•"/>
            </a:pPr>
            <a:r>
              <a:rPr lang="en-US" b="1" dirty="0"/>
              <a:t>Data Lake Integration</a:t>
            </a:r>
            <a:r>
              <a:rPr lang="en-US" b="0" dirty="0"/>
              <a:t> for secure, analytics-ready storage.</a:t>
            </a:r>
          </a:p>
          <a:p>
            <a:pPr marL="171450" indent="-171450">
              <a:buFont typeface="Arial" panose="020B0604020202020204" pitchFamily="34" charset="0"/>
              <a:buChar char="•"/>
            </a:pPr>
            <a:r>
              <a:rPr lang="en-US" b="1" dirty="0"/>
              <a:t>Scheduler/Cron</a:t>
            </a:r>
            <a:r>
              <a:rPr lang="en-US" b="0" dirty="0"/>
              <a:t> to generate periodic compliance reports automatically.</a:t>
            </a:r>
          </a:p>
          <a:p>
            <a:pPr marL="171450" indent="-171450">
              <a:buFont typeface="Arial" panose="020B0604020202020204" pitchFamily="34" charset="0"/>
              <a:buChar char="•"/>
            </a:pPr>
            <a:endParaRPr lang="en-US" b="0" dirty="0"/>
          </a:p>
          <a:p>
            <a:pPr marL="0" indent="0">
              <a:buFont typeface="Arial" panose="020B0604020202020204" pitchFamily="34" charset="0"/>
              <a:buNone/>
            </a:pPr>
            <a:r>
              <a:rPr lang="en-US" b="1" dirty="0"/>
              <a:t>Cross-Cutting Concerns:</a:t>
            </a:r>
            <a:r>
              <a:rPr lang="en-US" b="0" dirty="0"/>
              <a:t> Two cross-cutting concerns are especially critical here:</a:t>
            </a:r>
          </a:p>
          <a:p>
            <a:pPr marL="0" indent="0">
              <a:buFont typeface="Arial" panose="020B0604020202020204" pitchFamily="34" charset="0"/>
              <a:buNone/>
            </a:pPr>
            <a:endParaRPr lang="en-US" b="0" dirty="0"/>
          </a:p>
          <a:p>
            <a:pPr marL="171450" indent="-171450">
              <a:buFont typeface="Arial" panose="020B0604020202020204" pitchFamily="34" charset="0"/>
              <a:buChar char="•"/>
            </a:pPr>
            <a:r>
              <a:rPr lang="en-US" b="1" dirty="0"/>
              <a:t>Security &amp; Identity:</a:t>
            </a:r>
            <a:r>
              <a:rPr lang="en-US" b="0" dirty="0"/>
              <a:t> With HIPAA and other regulations, least-privilege access and strong identity controls are non-negotiable.</a:t>
            </a:r>
          </a:p>
          <a:p>
            <a:pPr marL="171450" indent="-171450">
              <a:buFont typeface="Arial" panose="020B0604020202020204" pitchFamily="34" charset="0"/>
              <a:buChar char="•"/>
            </a:pPr>
            <a:r>
              <a:rPr lang="en-US" b="1" dirty="0"/>
              <a:t>Observability:</a:t>
            </a:r>
            <a:r>
              <a:rPr lang="en-US" b="0" dirty="0"/>
              <a:t> Tracing across devices and functions ensures that engineers can quickly pinpoint the issue if something goes wrong.</a:t>
            </a:r>
          </a:p>
          <a:p>
            <a:pPr marL="171450" indent="-171450">
              <a:buFont typeface="Arial" panose="020B0604020202020204" pitchFamily="34" charset="0"/>
              <a:buChar char="•"/>
            </a:pPr>
            <a:endParaRPr lang="en-US" b="1" dirty="0"/>
          </a:p>
          <a:p>
            <a:pPr marL="0" indent="0">
              <a:buFont typeface="Arial" panose="020B0604020202020204" pitchFamily="34" charset="0"/>
              <a:buNone/>
            </a:pPr>
            <a:r>
              <a:rPr lang="en-US" b="1" dirty="0"/>
              <a:t>Metaphor/Visualization:</a:t>
            </a:r>
            <a:r>
              <a:rPr lang="en-US" b="0" dirty="0"/>
              <a:t> Think of it like a hospital ward where every patient has sensors feeding into a central monitoring station. Doctors and nurses do not have to check each patient manually – the system highlights issues in real time, ensuring faster, safer care.</a:t>
            </a:r>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Closing Transition:</a:t>
            </a:r>
            <a:r>
              <a:rPr lang="en-US" b="0" dirty="0"/>
              <a:t> So, the key takeaway here is: serverless enables healthcare providers to process massive streams of patient data in real time, while staying secure and compliant. It is a powerful example of how these patterns and concerns translate into life-saving outcomes. Next, we will look at two actual real-world uses of serverless architectures.</a:t>
            </a:r>
            <a:endParaRPr lang="en-US" b="1" dirty="0"/>
          </a:p>
        </p:txBody>
      </p:sp>
      <p:sp>
        <p:nvSpPr>
          <p:cNvPr id="4" name="Slide Number Placeholder 3"/>
          <p:cNvSpPr>
            <a:spLocks noGrp="1"/>
          </p:cNvSpPr>
          <p:nvPr>
            <p:ph type="sldNum" sz="quarter" idx="5"/>
          </p:nvPr>
        </p:nvSpPr>
        <p:spPr/>
        <p:txBody>
          <a:bodyPr/>
          <a:lstStyle/>
          <a:p>
            <a:fld id="{982E65EB-BB72-4CC9-A692-AD8CC5B99948}" type="slidenum">
              <a:rPr lang="en-US" smtClean="0"/>
              <a:t>59</a:t>
            </a:fld>
            <a:endParaRPr lang="en-US"/>
          </a:p>
        </p:txBody>
      </p:sp>
    </p:spTree>
    <p:extLst>
      <p:ext uri="{BB962C8B-B14F-4D97-AF65-F5344CB8AC3E}">
        <p14:creationId xmlns:p14="http://schemas.microsoft.com/office/powerpoint/2010/main" val="3015842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Introduction / Problem:</a:t>
            </a:r>
            <a:r>
              <a:rPr lang="en-US" b="0" dirty="0"/>
              <a:t> One of the recurring frustrations at conferences is that speakers do not always submit their slides on time. However, attendees expect to find those decks in the conference app right after the talk. This creates a gap between what organizers can deliver and what participants expect.</a:t>
            </a:r>
          </a:p>
          <a:p>
            <a:endParaRPr lang="en-US" b="0" dirty="0"/>
          </a:p>
          <a:p>
            <a:r>
              <a:rPr lang="en-US" b="1" dirty="0"/>
              <a:t>Serverless Approach:</a:t>
            </a:r>
            <a:r>
              <a:rPr lang="en-US" b="0" dirty="0"/>
              <a:t> S&amp;S Media solves this problem by turning to serverless. When speakers do not upload their decks, S&amp;S can process the </a:t>
            </a:r>
            <a:r>
              <a:rPr lang="en-US" b="0" i="1" dirty="0"/>
              <a:t>video recordings themselves.</a:t>
            </a:r>
            <a:endParaRPr lang="en-US" b="0" i="0" dirty="0"/>
          </a:p>
          <a:p>
            <a:endParaRPr lang="en-US" b="0" i="0" dirty="0"/>
          </a:p>
          <a:p>
            <a:pPr marL="171450" indent="-171450">
              <a:buFont typeface="Arial" panose="020B0604020202020204" pitchFamily="34" charset="0"/>
              <a:buChar char="•"/>
            </a:pPr>
            <a:r>
              <a:rPr lang="en-US" b="0" i="0" dirty="0"/>
              <a:t>Video streams are fed into serverless compute functions like AWS Lambda or Azure Functions.</a:t>
            </a:r>
          </a:p>
          <a:p>
            <a:pPr marL="171450" indent="-171450">
              <a:buFont typeface="Arial" panose="020B0604020202020204" pitchFamily="34" charset="0"/>
              <a:buChar char="•"/>
            </a:pPr>
            <a:r>
              <a:rPr lang="en-US" b="0" i="0" dirty="0"/>
              <a:t>A frame-by-frame analysis detects when a slide changes.</a:t>
            </a:r>
          </a:p>
          <a:p>
            <a:pPr marL="171450" indent="-171450">
              <a:buFont typeface="Arial" panose="020B0604020202020204" pitchFamily="34" charset="0"/>
              <a:buChar char="•"/>
            </a:pPr>
            <a:r>
              <a:rPr lang="en-US" b="0" i="0" dirty="0"/>
              <a:t>Those frames are extracted, compiled into a slide deck, and automatically published to the conference app.</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1" i="0" dirty="0"/>
              <a:t>Patterns Illustrated:</a:t>
            </a:r>
            <a:r>
              <a:rPr lang="en-US" b="0" i="0" dirty="0"/>
              <a:t> This solution demonstrates two critical patterns:</a:t>
            </a:r>
          </a:p>
          <a:p>
            <a:pPr marL="0" indent="0">
              <a:buFont typeface="Arial" panose="020B0604020202020204" pitchFamily="34" charset="0"/>
              <a:buNone/>
            </a:pPr>
            <a:endParaRPr lang="en-US" b="0" i="0" dirty="0"/>
          </a:p>
          <a:p>
            <a:pPr marL="171450" indent="-171450">
              <a:buFont typeface="Arial" panose="020B0604020202020204" pitchFamily="34" charset="0"/>
              <a:buChar char="•"/>
            </a:pPr>
            <a:r>
              <a:rPr lang="en-US" b="1" i="0" dirty="0"/>
              <a:t>Event-Driven Processing:</a:t>
            </a:r>
            <a:r>
              <a:rPr lang="en-US" b="0" i="0" dirty="0"/>
              <a:t> Each video frame becomes an event that triggers analysis.</a:t>
            </a:r>
          </a:p>
          <a:p>
            <a:pPr marL="171450" indent="-171450">
              <a:buFont typeface="Arial" panose="020B0604020202020204" pitchFamily="34" charset="0"/>
              <a:buChar char="•"/>
            </a:pPr>
            <a:r>
              <a:rPr lang="en-US" b="1" i="0" dirty="0"/>
              <a:t>Data Processing Pipeline:</a:t>
            </a:r>
            <a:r>
              <a:rPr lang="en-US" b="0" i="0" dirty="0"/>
              <a:t> The workflow moves from extraction to transformation to publishing, all in a seamless flow.</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1" i="0" dirty="0"/>
              <a:t>Cross-Cutting Concerns:</a:t>
            </a:r>
            <a:r>
              <a:rPr lang="en-US" b="0" i="0" dirty="0"/>
              <a:t> To make this work at scale, two cross-cutting concerns were critical:</a:t>
            </a:r>
          </a:p>
          <a:p>
            <a:pPr marL="0" indent="0">
              <a:buFont typeface="Arial" panose="020B0604020202020204" pitchFamily="34" charset="0"/>
              <a:buNone/>
            </a:pPr>
            <a:endParaRPr lang="en-US" b="0" i="0" dirty="0"/>
          </a:p>
          <a:p>
            <a:pPr marL="171450" indent="-171450">
              <a:buFont typeface="Arial" panose="020B0604020202020204" pitchFamily="34" charset="0"/>
              <a:buChar char="•"/>
            </a:pPr>
            <a:r>
              <a:rPr lang="en-US" b="1" dirty="0"/>
              <a:t>Observability:</a:t>
            </a:r>
            <a:r>
              <a:rPr lang="en-US" b="0" dirty="0"/>
              <a:t> Monitoring the accuracy of slide extraction so organizers can trust the output.</a:t>
            </a:r>
          </a:p>
          <a:p>
            <a:pPr marL="171450" indent="-171450">
              <a:buFont typeface="Arial" panose="020B0604020202020204" pitchFamily="34" charset="0"/>
              <a:buChar char="•"/>
            </a:pPr>
            <a:r>
              <a:rPr lang="en-US" b="1" dirty="0"/>
              <a:t>Cost Control:</a:t>
            </a:r>
            <a:r>
              <a:rPr lang="en-US" b="0" dirty="0"/>
              <a:t> Because serverless scales with video load, they only pay for compute when videos are being processed, not for idle infrastructure.</a:t>
            </a:r>
          </a:p>
          <a:p>
            <a:pPr marL="171450" indent="-171450">
              <a:buFont typeface="Arial" panose="020B0604020202020204" pitchFamily="34" charset="0"/>
              <a:buChar char="•"/>
            </a:pPr>
            <a:endParaRPr lang="en-US" b="0" dirty="0"/>
          </a:p>
          <a:p>
            <a:pPr marL="0" indent="0">
              <a:buFont typeface="Arial" panose="020B0604020202020204" pitchFamily="34" charset="0"/>
              <a:buNone/>
            </a:pPr>
            <a:r>
              <a:rPr lang="en-US" b="1" dirty="0"/>
              <a:t>Metaphor / Visualization:</a:t>
            </a:r>
            <a:r>
              <a:rPr lang="en-US" b="0" dirty="0"/>
              <a:t> Think of it like a film reel feeding into a slide projector. The video itself becomes the source of truth, and the system automatically projects the slides out for attendees—no manual intervention required.</a:t>
            </a:r>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Closing Transition:</a:t>
            </a:r>
            <a:r>
              <a:rPr lang="en-US" b="0" dirty="0"/>
              <a:t> So, the takeaway here is: by combining event-driven processing with a data pipeline, S&amp;S Media turned a logistical headache into an automated, scalable solution. Next, we’ll see how similar principles apply in manufacturing, where vent-driven ERP systems are reshaping traditional workflows.</a:t>
            </a:r>
            <a:endParaRPr lang="en-US" b="1" dirty="0"/>
          </a:p>
        </p:txBody>
      </p:sp>
      <p:sp>
        <p:nvSpPr>
          <p:cNvPr id="4" name="Slide Number Placeholder 3"/>
          <p:cNvSpPr>
            <a:spLocks noGrp="1"/>
          </p:cNvSpPr>
          <p:nvPr>
            <p:ph type="sldNum" sz="quarter" idx="5"/>
          </p:nvPr>
        </p:nvSpPr>
        <p:spPr/>
        <p:txBody>
          <a:bodyPr/>
          <a:lstStyle/>
          <a:p>
            <a:fld id="{982E65EB-BB72-4CC9-A692-AD8CC5B99948}" type="slidenum">
              <a:rPr lang="en-US" smtClean="0"/>
              <a:t>60</a:t>
            </a:fld>
            <a:endParaRPr lang="en-US"/>
          </a:p>
        </p:txBody>
      </p:sp>
    </p:spTree>
    <p:extLst>
      <p:ext uri="{BB962C8B-B14F-4D97-AF65-F5344CB8AC3E}">
        <p14:creationId xmlns:p14="http://schemas.microsoft.com/office/powerpoint/2010/main" val="3706646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getting a sense of the room. Who here already has a serverless project running in production? Go ahead and raise your hand. This helps us understand the mix of experience in the room—whether you’re already deep into serverless or just beginning to explore, your perspective will shape today’s workshop. Remember, this is our design studio, and your experiences are part of the blueprint we’ll sketch together.</a:t>
            </a:r>
          </a:p>
        </p:txBody>
      </p:sp>
      <p:sp>
        <p:nvSpPr>
          <p:cNvPr id="4" name="Slide Number Placeholder 3"/>
          <p:cNvSpPr>
            <a:spLocks noGrp="1"/>
          </p:cNvSpPr>
          <p:nvPr>
            <p:ph type="sldNum" sz="quarter" idx="5"/>
          </p:nvPr>
        </p:nvSpPr>
        <p:spPr/>
        <p:txBody>
          <a:bodyPr/>
          <a:lstStyle/>
          <a:p>
            <a:fld id="{210B2950-36E7-499F-AB61-1F0F291E9F69}" type="slidenum">
              <a:rPr lang="en-US" smtClean="0"/>
              <a:t>7</a:t>
            </a:fld>
            <a:endParaRPr lang="en-US"/>
          </a:p>
        </p:txBody>
      </p:sp>
    </p:spTree>
    <p:extLst>
      <p:ext uri="{BB962C8B-B14F-4D97-AF65-F5344CB8AC3E}">
        <p14:creationId xmlns:p14="http://schemas.microsoft.com/office/powerpoint/2010/main" val="17516614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Introduction / Problem:</a:t>
            </a:r>
            <a:r>
              <a:rPr lang="en-US" b="0" dirty="0"/>
              <a:t> Let’s shift to the remanufacturing world. Jasper Engines &amp; Transmissions faced a common challenge in specialized industries: their legacy ERP systems did an adequate job tracking manufacturing data. Jasper requires tracking of every part through inspection, machining, and assembly – and legacy systems were not built for that level of granularity.</a:t>
            </a:r>
          </a:p>
          <a:p>
            <a:endParaRPr lang="en-US" b="0" dirty="0"/>
          </a:p>
          <a:p>
            <a:r>
              <a:rPr lang="en-US" b="1" dirty="0"/>
              <a:t>Serverless Approach:</a:t>
            </a:r>
            <a:r>
              <a:rPr lang="en-US" b="0" dirty="0"/>
              <a:t> To solve this, Jasper is building a custom, event-driven ERP system powered by serverless functions and serverless containers.</a:t>
            </a:r>
          </a:p>
          <a:p>
            <a:endParaRPr lang="en-US" b="0" dirty="0"/>
          </a:p>
          <a:p>
            <a:pPr marL="171450" indent="-171450">
              <a:buFont typeface="Arial" panose="020B0604020202020204" pitchFamily="34" charset="0"/>
              <a:buChar char="•"/>
            </a:pPr>
            <a:r>
              <a:rPr lang="en-US" b="0" dirty="0"/>
              <a:t>Each function handles a discrete manufacturing event – whether that’s an inspection, a machining step, or final assembly.</a:t>
            </a:r>
          </a:p>
          <a:p>
            <a:pPr marL="171450" indent="-171450">
              <a:buFont typeface="Arial" panose="020B0604020202020204" pitchFamily="34" charset="0"/>
              <a:buChar char="•"/>
            </a:pPr>
            <a:r>
              <a:rPr lang="en-US" b="0" dirty="0"/>
              <a:t> Using </a:t>
            </a:r>
            <a:r>
              <a:rPr lang="en-US" b="1" dirty="0"/>
              <a:t>event sourcing</a:t>
            </a:r>
            <a:r>
              <a:rPr lang="en-US" b="0" dirty="0"/>
              <a:t>, they capture a complete history of every part and process, ensuring full traceability.</a:t>
            </a:r>
          </a:p>
          <a:p>
            <a:pPr marL="171450" indent="-171450">
              <a:buFont typeface="Arial" panose="020B0604020202020204" pitchFamily="34" charset="0"/>
              <a:buChar char="•"/>
            </a:pPr>
            <a:r>
              <a:rPr lang="en-US" b="0" dirty="0"/>
              <a:t>This modular, event-driven approach gave them the flexibility to adapt workflows without the rigidity of a monolithic ERP.</a:t>
            </a:r>
          </a:p>
          <a:p>
            <a:pPr marL="171450" indent="-171450">
              <a:buFont typeface="Arial" panose="020B0604020202020204" pitchFamily="34" charset="0"/>
              <a:buChar char="•"/>
            </a:pPr>
            <a:endParaRPr lang="en-US" b="0" dirty="0"/>
          </a:p>
          <a:p>
            <a:pPr marL="0" indent="0">
              <a:buFont typeface="Arial" panose="020B0604020202020204" pitchFamily="34" charset="0"/>
              <a:buNone/>
            </a:pPr>
            <a:r>
              <a:rPr lang="en-US" b="1" dirty="0"/>
              <a:t>Patterns Illustrated:</a:t>
            </a:r>
            <a:r>
              <a:rPr lang="en-US" b="0" dirty="0"/>
              <a:t> This case study highlights three important patterns:</a:t>
            </a:r>
          </a:p>
          <a:p>
            <a:pPr marL="0" indent="0">
              <a:buFont typeface="Arial" panose="020B0604020202020204" pitchFamily="34" charset="0"/>
              <a:buNone/>
            </a:pPr>
            <a:endParaRPr lang="en-US" b="0" dirty="0"/>
          </a:p>
          <a:p>
            <a:pPr marL="171450" indent="-171450">
              <a:buFont typeface="Arial" panose="020B0604020202020204" pitchFamily="34" charset="0"/>
              <a:buChar char="•"/>
            </a:pPr>
            <a:r>
              <a:rPr lang="en-US" b="1" dirty="0"/>
              <a:t>Event Sourcing:</a:t>
            </a:r>
            <a:r>
              <a:rPr lang="en-US" b="0" dirty="0"/>
              <a:t> Maintaining a full, immutable history of remanufacturing steps.</a:t>
            </a:r>
          </a:p>
          <a:p>
            <a:pPr marL="171450" indent="-171450">
              <a:buFont typeface="Arial" panose="020B0604020202020204" pitchFamily="34" charset="0"/>
              <a:buChar char="•"/>
            </a:pPr>
            <a:r>
              <a:rPr lang="en-US" b="1" dirty="0"/>
              <a:t>CQRS:</a:t>
            </a:r>
            <a:r>
              <a:rPr lang="en-US" b="0" dirty="0"/>
              <a:t> Separating operational queries from report queries so that the system can scale efficiently.</a:t>
            </a:r>
          </a:p>
          <a:p>
            <a:pPr marL="171450" indent="-171450">
              <a:buFont typeface="Arial" panose="020B0604020202020204" pitchFamily="34" charset="0"/>
              <a:buChar char="•"/>
            </a:pPr>
            <a:r>
              <a:rPr lang="en-US" b="1" dirty="0"/>
              <a:t>Strangler Fig:</a:t>
            </a:r>
            <a:r>
              <a:rPr lang="en-US" b="0" dirty="0"/>
              <a:t> Incrementally migrating away from the legacy ERP, replacing it piece by piece with modern serverless components.</a:t>
            </a:r>
          </a:p>
          <a:p>
            <a:pPr marL="171450" indent="-171450">
              <a:buFont typeface="Arial" panose="020B0604020202020204" pitchFamily="34" charset="0"/>
              <a:buChar char="•"/>
            </a:pPr>
            <a:endParaRPr lang="en-US" b="0" dirty="0"/>
          </a:p>
          <a:p>
            <a:pPr marL="0" indent="0">
              <a:buFont typeface="Arial" panose="020B0604020202020204" pitchFamily="34" charset="0"/>
              <a:buNone/>
            </a:pPr>
            <a:r>
              <a:rPr lang="en-US" b="1" dirty="0"/>
              <a:t>Cross-Cutting Concerns:</a:t>
            </a:r>
            <a:r>
              <a:rPr lang="en-US" b="0" dirty="0"/>
              <a:t> Two cross-cutting concerns were especially critical here:</a:t>
            </a:r>
          </a:p>
          <a:p>
            <a:pPr marL="171450" indent="-171450">
              <a:buFont typeface="Arial" panose="020B0604020202020204" pitchFamily="34" charset="0"/>
              <a:buChar char="•"/>
            </a:pPr>
            <a:r>
              <a:rPr lang="en-US" b="1" dirty="0"/>
              <a:t>Governance &amp; Compliance:</a:t>
            </a:r>
            <a:r>
              <a:rPr lang="en-US" b="0" dirty="0"/>
              <a:t> Audit-ready even logs ensure every step in the process is documented and compliant.</a:t>
            </a:r>
          </a:p>
          <a:p>
            <a:pPr marL="171450" indent="-171450">
              <a:buFont typeface="Arial" panose="020B0604020202020204" pitchFamily="34" charset="0"/>
              <a:buChar char="•"/>
            </a:pPr>
            <a:r>
              <a:rPr lang="en-US" b="1" dirty="0"/>
              <a:t>Operational Consistency:</a:t>
            </a:r>
            <a:r>
              <a:rPr lang="en-US" b="0" dirty="0"/>
              <a:t> Matrix-driven pipelines standardize deployments, reducing the risk of errors in such a complex environment.</a:t>
            </a:r>
          </a:p>
          <a:p>
            <a:pPr marL="171450" indent="-171450">
              <a:buFont typeface="Arial" panose="020B0604020202020204" pitchFamily="34" charset="0"/>
              <a:buChar char="•"/>
            </a:pPr>
            <a:endParaRPr lang="en-US" b="0" dirty="0"/>
          </a:p>
          <a:p>
            <a:pPr marL="0" indent="0">
              <a:buFont typeface="Arial" panose="020B0604020202020204" pitchFamily="34" charset="0"/>
              <a:buNone/>
            </a:pPr>
            <a:r>
              <a:rPr lang="en-US" b="1" dirty="0"/>
              <a:t>Metaphor / Visualization:</a:t>
            </a:r>
            <a:r>
              <a:rPr lang="en-US" b="0" dirty="0"/>
              <a:t> It is like an assembly line blueprint with event “stations.” Each station represents a discrete event in the process, forming a complete, traceable workflow. That is precisely how Jasper reimagined ERP for remanufacturing.</a:t>
            </a:r>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Closing Transition:</a:t>
            </a:r>
            <a:r>
              <a:rPr lang="en-US" b="0" dirty="0"/>
              <a:t> The key takeaway here is: by embracing event-driven design, Jasper Engines transformed a rigid legacy ERP into a flexible, auditable, and scalable system.</a:t>
            </a:r>
            <a:endParaRPr lang="en-US" b="1" dirty="0"/>
          </a:p>
        </p:txBody>
      </p:sp>
      <p:sp>
        <p:nvSpPr>
          <p:cNvPr id="4" name="Slide Number Placeholder 3"/>
          <p:cNvSpPr>
            <a:spLocks noGrp="1"/>
          </p:cNvSpPr>
          <p:nvPr>
            <p:ph type="sldNum" sz="quarter" idx="5"/>
          </p:nvPr>
        </p:nvSpPr>
        <p:spPr/>
        <p:txBody>
          <a:bodyPr/>
          <a:lstStyle/>
          <a:p>
            <a:fld id="{982E65EB-BB72-4CC9-A692-AD8CC5B99948}" type="slidenum">
              <a:rPr lang="en-US" smtClean="0"/>
              <a:t>61</a:t>
            </a:fld>
            <a:endParaRPr lang="en-US"/>
          </a:p>
        </p:txBody>
      </p:sp>
    </p:spTree>
    <p:extLst>
      <p:ext uri="{BB962C8B-B14F-4D97-AF65-F5344CB8AC3E}">
        <p14:creationId xmlns:p14="http://schemas.microsoft.com/office/powerpoint/2010/main" val="20673197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 until now, this has been mostly a presentation—me walking through the blueprint. But blueprints are not meant to stay on paper. They are meant to be used, tested, and adapted. So now, we are going to shift gears into the interactive part of the day.</a:t>
            </a:r>
          </a:p>
          <a:p>
            <a:endParaRPr lang="en-US" dirty="0"/>
          </a:p>
          <a:p>
            <a:r>
              <a:rPr lang="en-US" dirty="0"/>
              <a:t>Think of this as moving from the lecture hall into the design studio. Each of you will get the chance to apply what we have covered to real-world scenarios. You will work in small groups, sketching out your own blueprint pages, making trade-offs, and deciding which patterns fit, which pitfalls to avoid, and which cross-cutting concerns to prioritize.</a:t>
            </a:r>
          </a:p>
        </p:txBody>
      </p:sp>
      <p:sp>
        <p:nvSpPr>
          <p:cNvPr id="4" name="Slide Number Placeholder 3"/>
          <p:cNvSpPr>
            <a:spLocks noGrp="1"/>
          </p:cNvSpPr>
          <p:nvPr>
            <p:ph type="sldNum" sz="quarter" idx="5"/>
          </p:nvPr>
        </p:nvSpPr>
        <p:spPr/>
        <p:txBody>
          <a:bodyPr/>
          <a:lstStyle/>
          <a:p>
            <a:fld id="{982E65EB-BB72-4CC9-A692-AD8CC5B99948}" type="slidenum">
              <a:rPr lang="en-US" smtClean="0"/>
              <a:t>62</a:t>
            </a:fld>
            <a:endParaRPr lang="en-US"/>
          </a:p>
        </p:txBody>
      </p:sp>
    </p:spTree>
    <p:extLst>
      <p:ext uri="{BB962C8B-B14F-4D97-AF65-F5344CB8AC3E}">
        <p14:creationId xmlns:p14="http://schemas.microsoft.com/office/powerpoint/2010/main" val="22416031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section offers a clear visual summary of all the major sections covered so far—core patterns, anti-patterns, cross-cutting concerns, and real-world case studies. The recap emphasizes that participants have built a comprehensive architectural toolbox, setting the metaphorical stage for moving from planning to active creation in the workshop.</a:t>
            </a:r>
          </a:p>
        </p:txBody>
      </p:sp>
      <p:sp>
        <p:nvSpPr>
          <p:cNvPr id="4" name="Slide Number Placeholder 3"/>
          <p:cNvSpPr>
            <a:spLocks noGrp="1"/>
          </p:cNvSpPr>
          <p:nvPr>
            <p:ph type="sldNum" sz="quarter" idx="5"/>
          </p:nvPr>
        </p:nvSpPr>
        <p:spPr/>
        <p:txBody>
          <a:bodyPr/>
          <a:lstStyle/>
          <a:p>
            <a:fld id="{982E65EB-BB72-4CC9-A692-AD8CC5B99948}" type="slidenum">
              <a:rPr lang="en-US" smtClean="0"/>
              <a:t>63</a:t>
            </a:fld>
            <a:endParaRPr lang="en-US"/>
          </a:p>
        </p:txBody>
      </p:sp>
    </p:spTree>
    <p:extLst>
      <p:ext uri="{BB962C8B-B14F-4D97-AF65-F5344CB8AC3E}">
        <p14:creationId xmlns:p14="http://schemas.microsoft.com/office/powerpoint/2010/main" val="28317659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the presentation explains the transition from passive learning to active participation. Attendees are introduced to the small-group format, scenario-driven exercises, and collaborative diagramming. The focus is on experimentation and applying serverless principles in practical settings, mirroring the dynamic environment of a design studio.</a:t>
            </a:r>
          </a:p>
        </p:txBody>
      </p:sp>
      <p:sp>
        <p:nvSpPr>
          <p:cNvPr id="4" name="Slide Number Placeholder 3"/>
          <p:cNvSpPr>
            <a:spLocks noGrp="1"/>
          </p:cNvSpPr>
          <p:nvPr>
            <p:ph type="sldNum" sz="quarter" idx="5"/>
          </p:nvPr>
        </p:nvSpPr>
        <p:spPr/>
        <p:txBody>
          <a:bodyPr/>
          <a:lstStyle/>
          <a:p>
            <a:fld id="{982E65EB-BB72-4CC9-A692-AD8CC5B99948}" type="slidenum">
              <a:rPr lang="en-US" smtClean="0"/>
              <a:t>64</a:t>
            </a:fld>
            <a:endParaRPr lang="en-US"/>
          </a:p>
        </p:txBody>
      </p:sp>
    </p:spTree>
    <p:extLst>
      <p:ext uri="{BB962C8B-B14F-4D97-AF65-F5344CB8AC3E}">
        <p14:creationId xmlns:p14="http://schemas.microsoft.com/office/powerpoint/2010/main" val="375516144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Two scenario-based design challenges are introduced as the next step. Each challenge is framed as a blueprint-style problem statement with specific constraints, encouraging teams to decide which patterns, anti-patterns, and cross-cutting concerns are most relevant. This primes participants to think critically about trade-offs in cloud-native design.</a:t>
            </a:r>
          </a:p>
        </p:txBody>
      </p:sp>
      <p:sp>
        <p:nvSpPr>
          <p:cNvPr id="4" name="Slide Number Placeholder 3"/>
          <p:cNvSpPr>
            <a:spLocks noGrp="1"/>
          </p:cNvSpPr>
          <p:nvPr>
            <p:ph type="sldNum" sz="quarter" idx="5"/>
          </p:nvPr>
        </p:nvSpPr>
        <p:spPr/>
        <p:txBody>
          <a:bodyPr/>
          <a:lstStyle/>
          <a:p>
            <a:fld id="{982E65EB-BB72-4CC9-A692-AD8CC5B99948}" type="slidenum">
              <a:rPr lang="en-US" smtClean="0"/>
              <a:t>65</a:t>
            </a:fld>
            <a:endParaRPr lang="en-US"/>
          </a:p>
        </p:txBody>
      </p:sp>
    </p:spTree>
    <p:extLst>
      <p:ext uri="{BB962C8B-B14F-4D97-AF65-F5344CB8AC3E}">
        <p14:creationId xmlns:p14="http://schemas.microsoft.com/office/powerpoint/2010/main" val="5415452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boost engagement, this slide calls participants to action: it’s their turn to become the architects, applying learned concepts to build solutions. The messaging underscores that there’s no single correct answer, and that thoughtful reasoning and collaboration are key. The visual metaphor shifts from blueprints to drafting tables, symbolizing hands-on design.</a:t>
            </a:r>
          </a:p>
        </p:txBody>
      </p:sp>
      <p:sp>
        <p:nvSpPr>
          <p:cNvPr id="4" name="Slide Number Placeholder 3"/>
          <p:cNvSpPr>
            <a:spLocks noGrp="1"/>
          </p:cNvSpPr>
          <p:nvPr>
            <p:ph type="sldNum" sz="quarter" idx="5"/>
          </p:nvPr>
        </p:nvSpPr>
        <p:spPr/>
        <p:txBody>
          <a:bodyPr/>
          <a:lstStyle/>
          <a:p>
            <a:fld id="{982E65EB-BB72-4CC9-A692-AD8CC5B99948}" type="slidenum">
              <a:rPr lang="en-US" smtClean="0"/>
              <a:t>66</a:t>
            </a:fld>
            <a:endParaRPr lang="en-US"/>
          </a:p>
        </p:txBody>
      </p:sp>
    </p:spTree>
    <p:extLst>
      <p:ext uri="{BB962C8B-B14F-4D97-AF65-F5344CB8AC3E}">
        <p14:creationId xmlns:p14="http://schemas.microsoft.com/office/powerpoint/2010/main" val="1646425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get a sense of the platforms you’re working with. Who here is using AWS? Azure? GCP? Maybe more than one? This helps us understand the diversity of environments in the room. Remember, the patterns and pitfalls we’ll cover today apply across providers, but your answers will help us highlight examples that resonate with your experience.</a:t>
            </a:r>
          </a:p>
        </p:txBody>
      </p:sp>
      <p:sp>
        <p:nvSpPr>
          <p:cNvPr id="4" name="Slide Number Placeholder 3"/>
          <p:cNvSpPr>
            <a:spLocks noGrp="1"/>
          </p:cNvSpPr>
          <p:nvPr>
            <p:ph type="sldNum" sz="quarter" idx="5"/>
          </p:nvPr>
        </p:nvSpPr>
        <p:spPr/>
        <p:txBody>
          <a:bodyPr/>
          <a:lstStyle/>
          <a:p>
            <a:fld id="{210B2950-36E7-499F-AB61-1F0F291E9F69}" type="slidenum">
              <a:rPr lang="en-US" smtClean="0"/>
              <a:t>8</a:t>
            </a:fld>
            <a:endParaRPr lang="en-US"/>
          </a:p>
        </p:txBody>
      </p:sp>
    </p:spTree>
    <p:extLst>
      <p:ext uri="{BB962C8B-B14F-4D97-AF65-F5344CB8AC3E}">
        <p14:creationId xmlns:p14="http://schemas.microsoft.com/office/powerpoint/2010/main" val="3413896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let’s get a feel for the tech stacks in the room. Which languages are you building in? Maybe JavaScript or TypeScript? Python? C#? Java? Go? Or something else entirely? This helps us tailor examples and discussions to the languages you are working with. Whether you are building APIs, orchestrating workflows, or streaming data, your language choices shape how serverless patterns come to life.</a:t>
            </a:r>
          </a:p>
          <a:p>
            <a:endParaRPr lang="en-US" dirty="0"/>
          </a:p>
          <a:p>
            <a:r>
              <a:rPr lang="en-US" dirty="0"/>
              <a:t>So, raise your hand as I show the different programming languages on the screen:</a:t>
            </a:r>
          </a:p>
          <a:p>
            <a:endParaRPr lang="en-US" dirty="0"/>
          </a:p>
          <a:p>
            <a:pPr marL="171450" indent="-171450">
              <a:buFont typeface="Arial" panose="020B0604020202020204" pitchFamily="34" charset="0"/>
              <a:buChar char="•"/>
            </a:pPr>
            <a:r>
              <a:rPr lang="en-US" dirty="0"/>
              <a:t>C#</a:t>
            </a:r>
          </a:p>
          <a:p>
            <a:pPr marL="171450" indent="-171450">
              <a:buFont typeface="Arial" panose="020B0604020202020204" pitchFamily="34" charset="0"/>
              <a:buChar char="•"/>
            </a:pPr>
            <a:r>
              <a:rPr lang="en-US" dirty="0"/>
              <a:t>Java</a:t>
            </a:r>
          </a:p>
          <a:p>
            <a:pPr marL="171450" indent="-171450">
              <a:buFont typeface="Arial" panose="020B0604020202020204" pitchFamily="34" charset="0"/>
              <a:buChar char="•"/>
            </a:pPr>
            <a:r>
              <a:rPr lang="en-US" dirty="0"/>
              <a:t>JavaScript</a:t>
            </a:r>
          </a:p>
          <a:p>
            <a:pPr marL="171450" indent="-171450">
              <a:buFont typeface="Arial" panose="020B0604020202020204" pitchFamily="34" charset="0"/>
              <a:buChar char="•"/>
            </a:pPr>
            <a:r>
              <a:rPr lang="en-US" dirty="0"/>
              <a:t>Node.js</a:t>
            </a:r>
          </a:p>
          <a:p>
            <a:pPr marL="171450" indent="-171450">
              <a:buFont typeface="Arial" panose="020B0604020202020204" pitchFamily="34" charset="0"/>
              <a:buChar char="•"/>
            </a:pPr>
            <a:r>
              <a:rPr lang="en-US" dirty="0"/>
              <a:t>TypeScript</a:t>
            </a:r>
          </a:p>
          <a:p>
            <a:pPr marL="171450" indent="-171450">
              <a:buFont typeface="Arial" panose="020B0604020202020204" pitchFamily="34" charset="0"/>
              <a:buChar char="•"/>
            </a:pPr>
            <a:r>
              <a:rPr lang="en-US" dirty="0"/>
              <a:t>Python</a:t>
            </a:r>
          </a:p>
          <a:p>
            <a:pPr marL="171450" indent="-171450">
              <a:buFont typeface="Arial" panose="020B0604020202020204" pitchFamily="34" charset="0"/>
              <a:buChar char="•"/>
            </a:pPr>
            <a:r>
              <a:rPr lang="en-US" dirty="0"/>
              <a:t>Go</a:t>
            </a:r>
          </a:p>
        </p:txBody>
      </p:sp>
      <p:sp>
        <p:nvSpPr>
          <p:cNvPr id="4" name="Slide Number Placeholder 3"/>
          <p:cNvSpPr>
            <a:spLocks noGrp="1"/>
          </p:cNvSpPr>
          <p:nvPr>
            <p:ph type="sldNum" sz="quarter" idx="5"/>
          </p:nvPr>
        </p:nvSpPr>
        <p:spPr/>
        <p:txBody>
          <a:bodyPr/>
          <a:lstStyle/>
          <a:p>
            <a:fld id="{210B2950-36E7-499F-AB61-1F0F291E9F69}" type="slidenum">
              <a:rPr lang="en-US" smtClean="0"/>
              <a:t>9</a:t>
            </a:fld>
            <a:endParaRPr lang="en-US"/>
          </a:p>
        </p:txBody>
      </p:sp>
    </p:spTree>
    <p:extLst>
      <p:ext uri="{BB962C8B-B14F-4D97-AF65-F5344CB8AC3E}">
        <p14:creationId xmlns:p14="http://schemas.microsoft.com/office/powerpoint/2010/main" val="1780780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Opening Framing: </a:t>
            </a:r>
            <a:r>
              <a:rPr lang="en-US" b="0" dirty="0"/>
              <a:t> Before we dive into the details, let’s step back and ask the big question: </a:t>
            </a:r>
            <a:r>
              <a:rPr lang="en-US" b="0" i="1" dirty="0"/>
              <a:t>Why Serverless?</a:t>
            </a:r>
            <a:r>
              <a:rPr lang="en-US" b="0" i="0" dirty="0"/>
              <a:t> Why are so many organizations rethinking how they build and run applications?</a:t>
            </a:r>
          </a:p>
          <a:p>
            <a:endParaRPr lang="en-US" b="0" i="0" dirty="0"/>
          </a:p>
          <a:p>
            <a:r>
              <a:rPr lang="en-US" b="1" i="0" dirty="0"/>
              <a:t>Context Setting:</a:t>
            </a:r>
            <a:r>
              <a:rPr lang="en-US" b="0" i="0" dirty="0"/>
              <a:t> This section is about the </a:t>
            </a:r>
            <a:r>
              <a:rPr lang="en-US" b="0" i="1" dirty="0"/>
              <a:t>value proposition</a:t>
            </a:r>
            <a:r>
              <a:rPr lang="en-US" b="0" i="0" dirty="0"/>
              <a:t>. We will look at how serverless changes the developer experience, how it scales, how it impacts cost, how it accelerates innovation, and why it is such a natural fit for modern architectures.</a:t>
            </a:r>
          </a:p>
          <a:p>
            <a:endParaRPr lang="en-US" b="0" i="0" dirty="0"/>
          </a:p>
          <a:p>
            <a:r>
              <a:rPr lang="en-US" b="1" i="0" dirty="0"/>
              <a:t>Tone/Transition:</a:t>
            </a:r>
            <a:r>
              <a:rPr lang="en-US" b="0" i="0" dirty="0"/>
              <a:t> Consider this as the foundation – the “what’s in it for us” story. By the end of this section, you will see why serverless is not just a technical choice, but a strategic one.</a:t>
            </a:r>
          </a:p>
        </p:txBody>
      </p:sp>
      <p:sp>
        <p:nvSpPr>
          <p:cNvPr id="4" name="Slide Number Placeholder 3"/>
          <p:cNvSpPr>
            <a:spLocks noGrp="1"/>
          </p:cNvSpPr>
          <p:nvPr>
            <p:ph type="sldNum" sz="quarter" idx="5"/>
          </p:nvPr>
        </p:nvSpPr>
        <p:spPr/>
        <p:txBody>
          <a:bodyPr/>
          <a:lstStyle/>
          <a:p>
            <a:fld id="{9123CFC1-D9F0-4183-8363-E1A64090082A}" type="slidenum">
              <a:rPr lang="en-US" smtClean="0"/>
              <a:t>10</a:t>
            </a:fld>
            <a:endParaRPr lang="en-US"/>
          </a:p>
        </p:txBody>
      </p:sp>
    </p:spTree>
    <p:extLst>
      <p:ext uri="{BB962C8B-B14F-4D97-AF65-F5344CB8AC3E}">
        <p14:creationId xmlns:p14="http://schemas.microsoft.com/office/powerpoint/2010/main" val="732399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p:nvPr/>
        </p:nvSpPr>
        <p:spPr>
          <a:xfrm>
            <a:off x="517870" y="6209925"/>
            <a:ext cx="11155680" cy="45719"/>
          </a:xfrm>
          <a:custGeom>
            <a:avLst/>
            <a:gdLst>
              <a:gd name="connsiteX0" fmla="*/ 0 w 8715708"/>
              <a:gd name="connsiteY0" fmla="*/ 0 h 45719"/>
              <a:gd name="connsiteX1" fmla="*/ 3694525 w 8715708"/>
              <a:gd name="connsiteY1" fmla="*/ 0 h 45719"/>
              <a:gd name="connsiteX2" fmla="*/ 5021183 w 8715708"/>
              <a:gd name="connsiteY2" fmla="*/ 0 h 45719"/>
              <a:gd name="connsiteX3" fmla="*/ 8715708 w 8715708"/>
              <a:gd name="connsiteY3" fmla="*/ 0 h 45719"/>
              <a:gd name="connsiteX4" fmla="*/ 8715708 w 8715708"/>
              <a:gd name="connsiteY4" fmla="*/ 45719 h 45719"/>
              <a:gd name="connsiteX5" fmla="*/ 5021183 w 8715708"/>
              <a:gd name="connsiteY5" fmla="*/ 45719 h 45719"/>
              <a:gd name="connsiteX6" fmla="*/ 3694525 w 8715708"/>
              <a:gd name="connsiteY6" fmla="*/ 45719 h 45719"/>
              <a:gd name="connsiteX7" fmla="*/ 0 w 8715708"/>
              <a:gd name="connsiteY7" fmla="*/ 45719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B2327B2-BA4B-2C04-0751-5CB63D4AA425}"/>
              </a:ext>
            </a:extLst>
          </p:cNvPr>
          <p:cNvSpPr>
            <a:spLocks noGrp="1"/>
          </p:cNvSpPr>
          <p:nvPr>
            <p:ph type="ctrTitle"/>
          </p:nvPr>
        </p:nvSpPr>
        <p:spPr>
          <a:xfrm>
            <a:off x="521208" y="978408"/>
            <a:ext cx="11155680" cy="3429000"/>
          </a:xfrm>
        </p:spPr>
        <p:txBody>
          <a:bodyPr anchor="t">
            <a:normAutofit/>
          </a:bodyPr>
          <a:lstStyle>
            <a:lvl1pPr algn="l">
              <a:defRPr sz="7200"/>
            </a:lvl1pPr>
          </a:lstStyle>
          <a:p>
            <a:r>
              <a:rPr lang="en-US" dirty="0"/>
              <a:t>Click to edit Master title style</a:t>
            </a:r>
          </a:p>
        </p:txBody>
      </p:sp>
      <p:sp>
        <p:nvSpPr>
          <p:cNvPr id="3" name="Subtitle 2">
            <a:extLst>
              <a:ext uri="{FF2B5EF4-FFF2-40B4-BE49-F238E27FC236}">
                <a16:creationId xmlns:a16="http://schemas.microsoft.com/office/drawing/2014/main" id="{E7201176-DC7A-4C3D-3D8F-352526DA7B5D}"/>
              </a:ext>
            </a:extLst>
          </p:cNvPr>
          <p:cNvSpPr>
            <a:spLocks noGrp="1"/>
          </p:cNvSpPr>
          <p:nvPr>
            <p:ph type="subTitle" idx="1"/>
          </p:nvPr>
        </p:nvSpPr>
        <p:spPr>
          <a:xfrm>
            <a:off x="521208" y="4480560"/>
            <a:ext cx="7104888" cy="1399032"/>
          </a:xfrm>
        </p:spPr>
        <p:txBody>
          <a:bodyPr anchor="b">
            <a:normAutofit/>
          </a:bodyPr>
          <a:lstStyle>
            <a:lvl1pPr marL="0" indent="0" algn="l">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7DC221-9A2E-7459-102F-C3CFB27CC389}"/>
              </a:ext>
            </a:extLst>
          </p:cNvPr>
          <p:cNvSpPr>
            <a:spLocks noGrp="1"/>
          </p:cNvSpPr>
          <p:nvPr>
            <p:ph type="dt" sz="half" idx="10"/>
          </p:nvPr>
        </p:nvSpPr>
        <p:spPr/>
        <p:txBody>
          <a:bodyPr/>
          <a:lstStyle/>
          <a:p>
            <a:fld id="{E80C50CD-E178-4744-9B35-B2F624D6C5E9}" type="datetimeFigureOut">
              <a:rPr lang="en-US" smtClean="0"/>
              <a:t>10/19/2025</a:t>
            </a:fld>
            <a:endParaRPr lang="en-US"/>
          </a:p>
        </p:txBody>
      </p:sp>
      <p:sp>
        <p:nvSpPr>
          <p:cNvPr id="5" name="Footer Placeholder 4">
            <a:extLst>
              <a:ext uri="{FF2B5EF4-FFF2-40B4-BE49-F238E27FC236}">
                <a16:creationId xmlns:a16="http://schemas.microsoft.com/office/drawing/2014/main" id="{A5020671-6F7D-3A03-EEC1-661A87F96F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53D3A-E0F9-8386-2A6C-96671FBB15A5}"/>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575439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36771-E72D-FAD8-771E-3E196DD2E1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5BB827-257D-60D9-792F-E695900429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E5D2E7-C856-F78A-E88C-375474982A5F}"/>
              </a:ext>
            </a:extLst>
          </p:cNvPr>
          <p:cNvSpPr>
            <a:spLocks noGrp="1"/>
          </p:cNvSpPr>
          <p:nvPr>
            <p:ph type="dt" sz="half" idx="10"/>
          </p:nvPr>
        </p:nvSpPr>
        <p:spPr/>
        <p:txBody>
          <a:bodyPr/>
          <a:lstStyle/>
          <a:p>
            <a:fld id="{E80C50CD-E178-4744-9B35-B2F624D6C5E9}" type="datetimeFigureOut">
              <a:rPr lang="en-US" smtClean="0"/>
              <a:t>10/19/2025</a:t>
            </a:fld>
            <a:endParaRPr lang="en-US"/>
          </a:p>
        </p:txBody>
      </p:sp>
      <p:sp>
        <p:nvSpPr>
          <p:cNvPr id="5" name="Footer Placeholder 4">
            <a:extLst>
              <a:ext uri="{FF2B5EF4-FFF2-40B4-BE49-F238E27FC236}">
                <a16:creationId xmlns:a16="http://schemas.microsoft.com/office/drawing/2014/main" id="{0FDAB289-9591-51C9-9E3C-B6F2ACC6A6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FE037C-790D-7442-8E43-D2740B3952B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109855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635151-A38B-3766-6A32-FF1DF7687D9F}"/>
              </a:ext>
            </a:extLst>
          </p:cNvPr>
          <p:cNvSpPr>
            <a:spLocks noGrp="1"/>
          </p:cNvSpPr>
          <p:nvPr>
            <p:ph type="title" orient="vert"/>
          </p:nvPr>
        </p:nvSpPr>
        <p:spPr>
          <a:xfrm>
            <a:off x="8659368" y="978408"/>
            <a:ext cx="2551176" cy="536752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3D132D1-640C-FB9A-AD6F-D845738349F6}"/>
              </a:ext>
            </a:extLst>
          </p:cNvPr>
          <p:cNvSpPr>
            <a:spLocks noGrp="1"/>
          </p:cNvSpPr>
          <p:nvPr>
            <p:ph type="body" orient="vert" idx="1"/>
          </p:nvPr>
        </p:nvSpPr>
        <p:spPr>
          <a:xfrm>
            <a:off x="521208" y="978408"/>
            <a:ext cx="8010144" cy="536752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955F80A-4BA7-8ED8-9A62-B92194272620}"/>
              </a:ext>
            </a:extLst>
          </p:cNvPr>
          <p:cNvSpPr>
            <a:spLocks noGrp="1"/>
          </p:cNvSpPr>
          <p:nvPr>
            <p:ph type="dt" sz="half" idx="10"/>
          </p:nvPr>
        </p:nvSpPr>
        <p:spPr/>
        <p:txBody>
          <a:bodyPr/>
          <a:lstStyle/>
          <a:p>
            <a:fld id="{E80C50CD-E178-4744-9B35-B2F624D6C5E9}" type="datetimeFigureOut">
              <a:rPr lang="en-US" smtClean="0"/>
              <a:t>10/19/2025</a:t>
            </a:fld>
            <a:endParaRPr lang="en-US"/>
          </a:p>
        </p:txBody>
      </p:sp>
      <p:sp>
        <p:nvSpPr>
          <p:cNvPr id="5" name="Footer Placeholder 4">
            <a:extLst>
              <a:ext uri="{FF2B5EF4-FFF2-40B4-BE49-F238E27FC236}">
                <a16:creationId xmlns:a16="http://schemas.microsoft.com/office/drawing/2014/main" id="{85E38113-D55A-A1A0-D1FE-53C95860FB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19DDB-F89D-4B2D-21A2-82AF1D1023E4}"/>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262572D8-D485-1DB1-34B1-C35C61C89940}"/>
              </a:ext>
            </a:extLst>
          </p:cNvPr>
          <p:cNvSpPr/>
          <p:nvPr/>
        </p:nvSpPr>
        <p:spPr>
          <a:xfrm rot="5400000">
            <a:off x="8936623" y="3585018"/>
            <a:ext cx="532573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5341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26D03-149A-DAB3-4B2A-E9B74F2E25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C1E73D-41A7-9934-0990-9208B95232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BB2A3F-E719-673C-5D56-F663712D0E7F}"/>
              </a:ext>
            </a:extLst>
          </p:cNvPr>
          <p:cNvSpPr>
            <a:spLocks noGrp="1"/>
          </p:cNvSpPr>
          <p:nvPr>
            <p:ph type="dt" sz="half" idx="10"/>
          </p:nvPr>
        </p:nvSpPr>
        <p:spPr/>
        <p:txBody>
          <a:bodyPr/>
          <a:lstStyle/>
          <a:p>
            <a:fld id="{E80C50CD-E178-4744-9B35-B2F624D6C5E9}" type="datetimeFigureOut">
              <a:rPr lang="en-US" smtClean="0"/>
              <a:t>10/19/2025</a:t>
            </a:fld>
            <a:endParaRPr lang="en-US"/>
          </a:p>
        </p:txBody>
      </p:sp>
      <p:sp>
        <p:nvSpPr>
          <p:cNvPr id="5" name="Footer Placeholder 4">
            <a:extLst>
              <a:ext uri="{FF2B5EF4-FFF2-40B4-BE49-F238E27FC236}">
                <a16:creationId xmlns:a16="http://schemas.microsoft.com/office/drawing/2014/main" id="{04AE594A-52F5-D85E-343C-ADFEE3C72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7D5C9C-B2E2-FC26-E459-9E880EF975B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46097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D51F-B2D5-2804-4F7C-C99850FBD05B}"/>
              </a:ext>
            </a:extLst>
          </p:cNvPr>
          <p:cNvSpPr>
            <a:spLocks noGrp="1"/>
          </p:cNvSpPr>
          <p:nvPr>
            <p:ph type="title"/>
          </p:nvPr>
        </p:nvSpPr>
        <p:spPr>
          <a:xfrm>
            <a:off x="521208" y="978408"/>
            <a:ext cx="5020056" cy="4288536"/>
          </a:xfrm>
        </p:spPr>
        <p:txBody>
          <a:bodyPr anchor="t">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15FE5516-03B6-C488-EB4A-68AE681EDFB8}"/>
              </a:ext>
            </a:extLst>
          </p:cNvPr>
          <p:cNvSpPr>
            <a:spLocks noGrp="1"/>
          </p:cNvSpPr>
          <p:nvPr>
            <p:ph type="body" idx="1"/>
          </p:nvPr>
        </p:nvSpPr>
        <p:spPr>
          <a:xfrm>
            <a:off x="521208" y="5266944"/>
            <a:ext cx="5020056" cy="1088136"/>
          </a:xfrm>
        </p:spPr>
        <p:txBody>
          <a:bodyPr anchor="b">
            <a:normAutofit/>
          </a:bodyPr>
          <a:lstStyle>
            <a:lvl1pPr marL="0" indent="0">
              <a:buNone/>
              <a:defRPr sz="2200" i="1">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0ECB4D7-49A7-D050-70B9-11A1E2D445D8}"/>
              </a:ext>
            </a:extLst>
          </p:cNvPr>
          <p:cNvSpPr>
            <a:spLocks noGrp="1"/>
          </p:cNvSpPr>
          <p:nvPr>
            <p:ph type="dt" sz="half" idx="10"/>
          </p:nvPr>
        </p:nvSpPr>
        <p:spPr/>
        <p:txBody>
          <a:bodyPr/>
          <a:lstStyle/>
          <a:p>
            <a:fld id="{E80C50CD-E178-4744-9B35-B2F624D6C5E9}" type="datetimeFigureOut">
              <a:rPr lang="en-US" smtClean="0"/>
              <a:t>10/19/2025</a:t>
            </a:fld>
            <a:endParaRPr lang="en-US"/>
          </a:p>
        </p:txBody>
      </p:sp>
      <p:sp>
        <p:nvSpPr>
          <p:cNvPr id="5" name="Footer Placeholder 4">
            <a:extLst>
              <a:ext uri="{FF2B5EF4-FFF2-40B4-BE49-F238E27FC236}">
                <a16:creationId xmlns:a16="http://schemas.microsoft.com/office/drawing/2014/main" id="{8A9A913F-AD00-C1EE-B01A-8590671C01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4FC386-B2AF-6FAD-D053-E22D48CD7285}"/>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4E1E1B67-3BFF-F04B-52F4-7E724FB3B24D}"/>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54386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E3B21-CF4D-1B01-0F4E-D32C1B218B63}"/>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1FB39FF2-6858-B514-B695-58442557D0C1}"/>
              </a:ext>
            </a:extLst>
          </p:cNvPr>
          <p:cNvSpPr>
            <a:spLocks noGrp="1"/>
          </p:cNvSpPr>
          <p:nvPr>
            <p:ph sz="half" idx="1"/>
          </p:nvPr>
        </p:nvSpPr>
        <p:spPr>
          <a:xfrm>
            <a:off x="521208"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A30130-974D-B91D-5B93-EC52AABDB5B0}"/>
              </a:ext>
            </a:extLst>
          </p:cNvPr>
          <p:cNvSpPr>
            <a:spLocks noGrp="1"/>
          </p:cNvSpPr>
          <p:nvPr>
            <p:ph sz="half" idx="2"/>
          </p:nvPr>
        </p:nvSpPr>
        <p:spPr>
          <a:xfrm>
            <a:off x="6519672"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5BED99-6FD7-9C6B-1152-A6E42715BB79}"/>
              </a:ext>
            </a:extLst>
          </p:cNvPr>
          <p:cNvSpPr>
            <a:spLocks noGrp="1"/>
          </p:cNvSpPr>
          <p:nvPr>
            <p:ph type="dt" sz="half" idx="10"/>
          </p:nvPr>
        </p:nvSpPr>
        <p:spPr/>
        <p:txBody>
          <a:bodyPr/>
          <a:lstStyle/>
          <a:p>
            <a:fld id="{E80C50CD-E178-4744-9B35-B2F624D6C5E9}" type="datetimeFigureOut">
              <a:rPr lang="en-US" smtClean="0"/>
              <a:t>10/19/2025</a:t>
            </a:fld>
            <a:endParaRPr lang="en-US"/>
          </a:p>
        </p:txBody>
      </p:sp>
      <p:sp>
        <p:nvSpPr>
          <p:cNvPr id="6" name="Footer Placeholder 5">
            <a:extLst>
              <a:ext uri="{FF2B5EF4-FFF2-40B4-BE49-F238E27FC236}">
                <a16:creationId xmlns:a16="http://schemas.microsoft.com/office/drawing/2014/main" id="{BA253AAC-5967-2565-A715-82D3505ABF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B51313-69FB-E016-3CC1-62CA476ED214}"/>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8232843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3DF9D-B849-CE37-97E4-AD37F880677F}"/>
              </a:ext>
            </a:extLst>
          </p:cNvPr>
          <p:cNvSpPr>
            <a:spLocks noGrp="1"/>
          </p:cNvSpPr>
          <p:nvPr>
            <p:ph type="title"/>
          </p:nvPr>
        </p:nvSpPr>
        <p:spPr>
          <a:xfrm>
            <a:off x="521208" y="978408"/>
            <a:ext cx="11164824" cy="12161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D4C626-4008-960A-E601-6AA9F4BB8D8B}"/>
              </a:ext>
            </a:extLst>
          </p:cNvPr>
          <p:cNvSpPr>
            <a:spLocks noGrp="1"/>
          </p:cNvSpPr>
          <p:nvPr>
            <p:ph type="body" idx="1"/>
          </p:nvPr>
        </p:nvSpPr>
        <p:spPr>
          <a:xfrm>
            <a:off x="521208"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06E8D6C-AC07-ED6B-2EA8-9C40A5AEA748}"/>
              </a:ext>
            </a:extLst>
          </p:cNvPr>
          <p:cNvSpPr>
            <a:spLocks noGrp="1"/>
          </p:cNvSpPr>
          <p:nvPr>
            <p:ph sz="half" idx="2"/>
          </p:nvPr>
        </p:nvSpPr>
        <p:spPr>
          <a:xfrm>
            <a:off x="521208"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C52617E-C6D9-246B-E7B7-8159DF17C0A3}"/>
              </a:ext>
            </a:extLst>
          </p:cNvPr>
          <p:cNvSpPr>
            <a:spLocks noGrp="1"/>
          </p:cNvSpPr>
          <p:nvPr>
            <p:ph type="body" sz="quarter" idx="3"/>
          </p:nvPr>
        </p:nvSpPr>
        <p:spPr>
          <a:xfrm>
            <a:off x="6519672"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DBC2094-7EBC-02C5-5AB5-233E63080A9C}"/>
              </a:ext>
            </a:extLst>
          </p:cNvPr>
          <p:cNvSpPr>
            <a:spLocks noGrp="1"/>
          </p:cNvSpPr>
          <p:nvPr>
            <p:ph sz="quarter" idx="4"/>
          </p:nvPr>
        </p:nvSpPr>
        <p:spPr>
          <a:xfrm>
            <a:off x="6519672"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23010BD2-59B4-FD2E-3C5E-C83AE6003985}"/>
              </a:ext>
            </a:extLst>
          </p:cNvPr>
          <p:cNvSpPr>
            <a:spLocks noGrp="1"/>
          </p:cNvSpPr>
          <p:nvPr>
            <p:ph type="dt" sz="half" idx="10"/>
          </p:nvPr>
        </p:nvSpPr>
        <p:spPr/>
        <p:txBody>
          <a:bodyPr/>
          <a:lstStyle/>
          <a:p>
            <a:fld id="{E80C50CD-E178-4744-9B35-B2F624D6C5E9}" type="datetimeFigureOut">
              <a:rPr lang="en-US" smtClean="0"/>
              <a:t>10/19/2025</a:t>
            </a:fld>
            <a:endParaRPr lang="en-US"/>
          </a:p>
        </p:txBody>
      </p:sp>
      <p:sp>
        <p:nvSpPr>
          <p:cNvPr id="8" name="Footer Placeholder 7">
            <a:extLst>
              <a:ext uri="{FF2B5EF4-FFF2-40B4-BE49-F238E27FC236}">
                <a16:creationId xmlns:a16="http://schemas.microsoft.com/office/drawing/2014/main" id="{E72B35C4-A654-7759-BDA0-94D9D1A216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5F4347-2EC0-CA6E-2637-8048456D7ECB}"/>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000808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4716D-52F2-C7FB-83B1-2DA1AD375EAE}"/>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6F4A371-AC27-6A28-32E6-74A28371BF55}"/>
              </a:ext>
            </a:extLst>
          </p:cNvPr>
          <p:cNvSpPr>
            <a:spLocks noGrp="1"/>
          </p:cNvSpPr>
          <p:nvPr>
            <p:ph type="dt" sz="half" idx="10"/>
          </p:nvPr>
        </p:nvSpPr>
        <p:spPr/>
        <p:txBody>
          <a:bodyPr/>
          <a:lstStyle/>
          <a:p>
            <a:fld id="{E80C50CD-E178-4744-9B35-B2F624D6C5E9}" type="datetimeFigureOut">
              <a:rPr lang="en-US" smtClean="0"/>
              <a:t>10/19/2025</a:t>
            </a:fld>
            <a:endParaRPr lang="en-US"/>
          </a:p>
        </p:txBody>
      </p:sp>
      <p:sp>
        <p:nvSpPr>
          <p:cNvPr id="4" name="Footer Placeholder 3">
            <a:extLst>
              <a:ext uri="{FF2B5EF4-FFF2-40B4-BE49-F238E27FC236}">
                <a16:creationId xmlns:a16="http://schemas.microsoft.com/office/drawing/2014/main" id="{D155941A-A24E-885D-E894-0326F4C400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D5E5B4-971F-FF6A-1B07-A5C8537055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461578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9F431F-E6DC-4137-3092-A30A0A3628EC}"/>
              </a:ext>
            </a:extLst>
          </p:cNvPr>
          <p:cNvSpPr>
            <a:spLocks noGrp="1"/>
          </p:cNvSpPr>
          <p:nvPr>
            <p:ph type="dt" sz="half" idx="10"/>
          </p:nvPr>
        </p:nvSpPr>
        <p:spPr/>
        <p:txBody>
          <a:bodyPr/>
          <a:lstStyle/>
          <a:p>
            <a:fld id="{E80C50CD-E178-4744-9B35-B2F624D6C5E9}" type="datetimeFigureOut">
              <a:rPr lang="en-US" smtClean="0"/>
              <a:t>10/19/2025</a:t>
            </a:fld>
            <a:endParaRPr lang="en-US"/>
          </a:p>
        </p:txBody>
      </p:sp>
      <p:sp>
        <p:nvSpPr>
          <p:cNvPr id="3" name="Footer Placeholder 2">
            <a:extLst>
              <a:ext uri="{FF2B5EF4-FFF2-40B4-BE49-F238E27FC236}">
                <a16:creationId xmlns:a16="http://schemas.microsoft.com/office/drawing/2014/main" id="{06AC814B-67B4-C70F-FA51-6205D5E2CB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EAA9C9-D895-DD20-1089-EA75EA42895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768770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50562-884C-9053-70C1-3B72A0B45EA6}"/>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0318F509-68F0-39D5-1A8B-CE246715AE46}"/>
              </a:ext>
            </a:extLst>
          </p:cNvPr>
          <p:cNvSpPr>
            <a:spLocks noGrp="1"/>
          </p:cNvSpPr>
          <p:nvPr>
            <p:ph idx="1"/>
          </p:nvPr>
        </p:nvSpPr>
        <p:spPr>
          <a:xfrm>
            <a:off x="6519672" y="987424"/>
            <a:ext cx="5166360" cy="5358384"/>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F158E37C-27CE-3A84-FC74-BDCCD8A9A3EC}"/>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A95F79-E23E-11D2-40BF-66ED340195DB}"/>
              </a:ext>
            </a:extLst>
          </p:cNvPr>
          <p:cNvSpPr>
            <a:spLocks noGrp="1"/>
          </p:cNvSpPr>
          <p:nvPr>
            <p:ph type="dt" sz="half" idx="10"/>
          </p:nvPr>
        </p:nvSpPr>
        <p:spPr/>
        <p:txBody>
          <a:bodyPr/>
          <a:lstStyle/>
          <a:p>
            <a:fld id="{E80C50CD-E178-4744-9B35-B2F624D6C5E9}" type="datetimeFigureOut">
              <a:rPr lang="en-US" smtClean="0"/>
              <a:t>10/19/2025</a:t>
            </a:fld>
            <a:endParaRPr lang="en-US"/>
          </a:p>
        </p:txBody>
      </p:sp>
      <p:sp>
        <p:nvSpPr>
          <p:cNvPr id="6" name="Footer Placeholder 5">
            <a:extLst>
              <a:ext uri="{FF2B5EF4-FFF2-40B4-BE49-F238E27FC236}">
                <a16:creationId xmlns:a16="http://schemas.microsoft.com/office/drawing/2014/main" id="{4457F7FC-06F3-3D89-5D1A-4EC4B1D735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54ACD5-6E0B-5713-DC9A-41E9D62AB1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392905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B2D45-7CDB-D38C-2AAE-273F797674E1}"/>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Picture Placeholder 2">
            <a:extLst>
              <a:ext uri="{FF2B5EF4-FFF2-40B4-BE49-F238E27FC236}">
                <a16:creationId xmlns:a16="http://schemas.microsoft.com/office/drawing/2014/main" id="{CCBF0855-1744-56E4-B115-3A3C5EA7834B}"/>
              </a:ext>
            </a:extLst>
          </p:cNvPr>
          <p:cNvSpPr>
            <a:spLocks noGrp="1"/>
          </p:cNvSpPr>
          <p:nvPr>
            <p:ph type="pic" idx="1"/>
          </p:nvPr>
        </p:nvSpPr>
        <p:spPr>
          <a:xfrm>
            <a:off x="6519672" y="987424"/>
            <a:ext cx="5166360" cy="53583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5E8A1D-28AE-4A19-BD96-401D4822A53D}"/>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327DDB-CE95-4C89-DFC5-7DDBFC24E89C}"/>
              </a:ext>
            </a:extLst>
          </p:cNvPr>
          <p:cNvSpPr>
            <a:spLocks noGrp="1"/>
          </p:cNvSpPr>
          <p:nvPr>
            <p:ph type="dt" sz="half" idx="10"/>
          </p:nvPr>
        </p:nvSpPr>
        <p:spPr/>
        <p:txBody>
          <a:bodyPr/>
          <a:lstStyle/>
          <a:p>
            <a:fld id="{E80C50CD-E178-4744-9B35-B2F624D6C5E9}" type="datetimeFigureOut">
              <a:rPr lang="en-US" smtClean="0"/>
              <a:t>10/19/2025</a:t>
            </a:fld>
            <a:endParaRPr lang="en-US"/>
          </a:p>
        </p:txBody>
      </p:sp>
      <p:sp>
        <p:nvSpPr>
          <p:cNvPr id="6" name="Footer Placeholder 5">
            <a:extLst>
              <a:ext uri="{FF2B5EF4-FFF2-40B4-BE49-F238E27FC236}">
                <a16:creationId xmlns:a16="http://schemas.microsoft.com/office/drawing/2014/main" id="{0522C835-F3B5-943C-FFC4-D5BA9666AF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709891-6E3C-ADED-01DD-15FCED37AF4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239842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1A28D7-6581-4956-AAE3-9104804DF55B}"/>
              </a:ext>
            </a:extLst>
          </p:cNvPr>
          <p:cNvSpPr>
            <a:spLocks noGrp="1"/>
          </p:cNvSpPr>
          <p:nvPr>
            <p:ph type="title"/>
          </p:nvPr>
        </p:nvSpPr>
        <p:spPr>
          <a:xfrm>
            <a:off x="521208" y="978408"/>
            <a:ext cx="11155680" cy="146304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F3CFCCA4-57A4-08A1-FC45-D2BBA66FABFA}"/>
              </a:ext>
            </a:extLst>
          </p:cNvPr>
          <p:cNvSpPr>
            <a:spLocks noGrp="1"/>
          </p:cNvSpPr>
          <p:nvPr>
            <p:ph type="body" idx="1"/>
          </p:nvPr>
        </p:nvSpPr>
        <p:spPr>
          <a:xfrm>
            <a:off x="521208" y="2578608"/>
            <a:ext cx="11155680" cy="37673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0FAA0F4-2442-8D45-3C3D-1B8F55C8683A}"/>
              </a:ext>
            </a:extLst>
          </p:cNvPr>
          <p:cNvSpPr>
            <a:spLocks noGrp="1"/>
          </p:cNvSpPr>
          <p:nvPr>
            <p:ph type="dt" sz="half" idx="2"/>
          </p:nvPr>
        </p:nvSpPr>
        <p:spPr>
          <a:xfrm>
            <a:off x="521208" y="6419088"/>
            <a:ext cx="2743200" cy="365125"/>
          </a:xfrm>
          <a:prstGeom prst="rect">
            <a:avLst/>
          </a:prstGeom>
        </p:spPr>
        <p:txBody>
          <a:bodyPr vert="horz" lIns="91440" tIns="45720" rIns="91440" bIns="45720" rtlCol="0" anchor="ctr"/>
          <a:lstStyle>
            <a:lvl1pPr algn="l">
              <a:defRPr sz="900">
                <a:solidFill>
                  <a:schemeClr val="tx1"/>
                </a:solidFill>
              </a:defRPr>
            </a:lvl1pPr>
          </a:lstStyle>
          <a:p>
            <a:fld id="{E80C50CD-E178-4744-9B35-B2F624D6C5E9}" type="datetimeFigureOut">
              <a:rPr lang="en-US" smtClean="0"/>
              <a:pPr/>
              <a:t>10/19/2025</a:t>
            </a:fld>
            <a:endParaRPr lang="en-US"/>
          </a:p>
        </p:txBody>
      </p:sp>
      <p:sp>
        <p:nvSpPr>
          <p:cNvPr id="5" name="Footer Placeholder 4">
            <a:extLst>
              <a:ext uri="{FF2B5EF4-FFF2-40B4-BE49-F238E27FC236}">
                <a16:creationId xmlns:a16="http://schemas.microsoft.com/office/drawing/2014/main" id="{9E03785E-FB42-1D54-92AC-D0A61A8FABD4}"/>
              </a:ext>
            </a:extLst>
          </p:cNvPr>
          <p:cNvSpPr>
            <a:spLocks noGrp="1"/>
          </p:cNvSpPr>
          <p:nvPr>
            <p:ph type="ftr" sz="quarter" idx="3"/>
          </p:nvPr>
        </p:nvSpPr>
        <p:spPr>
          <a:xfrm>
            <a:off x="521208" y="100584"/>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9CF34-1274-DB45-4809-90E5D244A9AE}"/>
              </a:ext>
            </a:extLst>
          </p:cNvPr>
          <p:cNvSpPr>
            <a:spLocks noGrp="1"/>
          </p:cNvSpPr>
          <p:nvPr>
            <p:ph type="sldNum" sz="quarter" idx="4"/>
          </p:nvPr>
        </p:nvSpPr>
        <p:spPr>
          <a:xfrm>
            <a:off x="11457432" y="6419088"/>
            <a:ext cx="640080" cy="365125"/>
          </a:xfrm>
          <a:prstGeom prst="rect">
            <a:avLst/>
          </a:prstGeom>
        </p:spPr>
        <p:txBody>
          <a:bodyPr vert="horz" lIns="91440" tIns="45720" rIns="91440" bIns="45720" rtlCol="0" anchor="ctr"/>
          <a:lstStyle>
            <a:lvl1pPr algn="r">
              <a:defRPr sz="900">
                <a:solidFill>
                  <a:schemeClr val="tx1"/>
                </a:solidFill>
              </a:defRPr>
            </a:lvl1pPr>
          </a:lstStyle>
          <a:p>
            <a:fld id="{148CC95F-0247-41B6-91CF-DC97C76A7088}" type="slidenum">
              <a:rPr lang="en-US" smtClean="0"/>
              <a:pPr/>
              <a:t>‹#›</a:t>
            </a:fld>
            <a:endParaRPr lang="en-US"/>
          </a:p>
        </p:txBody>
      </p:sp>
      <p:sp>
        <p:nvSpPr>
          <p:cNvPr id="7" name="Freeform: Shape 6">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9051510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jpeg"/><Relationship Id="rId7" Type="http://schemas.openxmlformats.org/officeDocument/2006/relationships/image" Target="../media/image37.sv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39.svg"/></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jpeg"/><Relationship Id="rId7" Type="http://schemas.openxmlformats.org/officeDocument/2006/relationships/image" Target="../media/image44.sv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 Id="rId9" Type="http://schemas.openxmlformats.org/officeDocument/2006/relationships/image" Target="../media/image46.svg"/></Relationships>
</file>

<file path=ppt/slides/_rels/slide1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jpeg"/><Relationship Id="rId7" Type="http://schemas.openxmlformats.org/officeDocument/2006/relationships/image" Target="../media/image51.sv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49.svg"/><Relationship Id="rId4" Type="http://schemas.openxmlformats.org/officeDocument/2006/relationships/image" Target="../media/image48.png"/><Relationship Id="rId9" Type="http://schemas.openxmlformats.org/officeDocument/2006/relationships/image" Target="../media/image53.svg"/></Relationships>
</file>

<file path=ppt/slides/_rels/slide1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jpeg"/><Relationship Id="rId7" Type="http://schemas.openxmlformats.org/officeDocument/2006/relationships/image" Target="../media/image58.sv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57.png"/><Relationship Id="rId5" Type="http://schemas.openxmlformats.org/officeDocument/2006/relationships/image" Target="../media/image56.svg"/><Relationship Id="rId4" Type="http://schemas.openxmlformats.org/officeDocument/2006/relationships/image" Target="../media/image55.png"/><Relationship Id="rId9" Type="http://schemas.openxmlformats.org/officeDocument/2006/relationships/image" Target="../media/image60.svg"/></Relationships>
</file>

<file path=ppt/slides/_rels/slide1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1.jpeg"/><Relationship Id="rId7" Type="http://schemas.openxmlformats.org/officeDocument/2006/relationships/image" Target="../media/image46.sv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63.svg"/><Relationship Id="rId4" Type="http://schemas.openxmlformats.org/officeDocument/2006/relationships/image" Target="../media/image62.png"/><Relationship Id="rId9" Type="http://schemas.openxmlformats.org/officeDocument/2006/relationships/image" Target="../media/image65.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jpeg"/><Relationship Id="rId7" Type="http://schemas.openxmlformats.org/officeDocument/2006/relationships/image" Target="../media/image70.sv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69.png"/><Relationship Id="rId5" Type="http://schemas.openxmlformats.org/officeDocument/2006/relationships/image" Target="../media/image68.svg"/><Relationship Id="rId4" Type="http://schemas.openxmlformats.org/officeDocument/2006/relationships/image" Target="../media/image67.png"/><Relationship Id="rId9" Type="http://schemas.openxmlformats.org/officeDocument/2006/relationships/image" Target="../media/image72.svg"/></Relationships>
</file>

<file path=ppt/slides/_rels/slide18.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jpeg"/><Relationship Id="rId7" Type="http://schemas.openxmlformats.org/officeDocument/2006/relationships/image" Target="../media/image77.sv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76.png"/><Relationship Id="rId5" Type="http://schemas.openxmlformats.org/officeDocument/2006/relationships/image" Target="../media/image75.svg"/><Relationship Id="rId4" Type="http://schemas.openxmlformats.org/officeDocument/2006/relationships/image" Target="../media/image74.png"/><Relationship Id="rId9" Type="http://schemas.openxmlformats.org/officeDocument/2006/relationships/image" Target="../media/image79.svg"/></Relationships>
</file>

<file path=ppt/slides/_rels/slide1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80.jpeg"/><Relationship Id="rId7" Type="http://schemas.openxmlformats.org/officeDocument/2006/relationships/image" Target="../media/image53.sv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82.svg"/><Relationship Id="rId4" Type="http://schemas.openxmlformats.org/officeDocument/2006/relationships/image" Target="../media/image81.png"/><Relationship Id="rId9" Type="http://schemas.openxmlformats.org/officeDocument/2006/relationships/image" Target="../media/image84.sv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sv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20.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jpeg"/><Relationship Id="rId7" Type="http://schemas.openxmlformats.org/officeDocument/2006/relationships/image" Target="../media/image89.sv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 Id="rId9" Type="http://schemas.openxmlformats.org/officeDocument/2006/relationships/image" Target="../media/image91.svg"/></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jpeg"/><Relationship Id="rId7" Type="http://schemas.openxmlformats.org/officeDocument/2006/relationships/image" Target="../media/image107.sv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106.png"/><Relationship Id="rId5" Type="http://schemas.openxmlformats.org/officeDocument/2006/relationships/image" Target="../media/image105.svg"/><Relationship Id="rId4" Type="http://schemas.openxmlformats.org/officeDocument/2006/relationships/image" Target="../media/image104.png"/><Relationship Id="rId9" Type="http://schemas.openxmlformats.org/officeDocument/2006/relationships/image" Target="../media/image109.sv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sv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5.svg"/></Relationships>
</file>

<file path=ppt/slides/_rels/slide30.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112.jpg"/><Relationship Id="rId4" Type="http://schemas.openxmlformats.org/officeDocument/2006/relationships/image" Target="../media/image111.jpg"/></Relationships>
</file>

<file path=ppt/slides/_rels/slide31.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98.jpeg"/><Relationship Id="rId7" Type="http://schemas.openxmlformats.org/officeDocument/2006/relationships/image" Target="../media/image116.sv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115.png"/><Relationship Id="rId5" Type="http://schemas.openxmlformats.org/officeDocument/2006/relationships/image" Target="../media/image114.svg"/><Relationship Id="rId4" Type="http://schemas.openxmlformats.org/officeDocument/2006/relationships/image" Target="../media/image113.png"/><Relationship Id="rId9" Type="http://schemas.openxmlformats.org/officeDocument/2006/relationships/image" Target="../media/image118.svg"/></Relationships>
</file>

<file path=ppt/slides/_rels/slide32.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121.jpg"/><Relationship Id="rId4" Type="http://schemas.openxmlformats.org/officeDocument/2006/relationships/image" Target="../media/image120.jpg"/></Relationships>
</file>

<file path=ppt/slides/_rels/slide33.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124.jpg"/><Relationship Id="rId4" Type="http://schemas.openxmlformats.org/officeDocument/2006/relationships/image" Target="../media/image123.jpg"/></Relationships>
</file>

<file path=ppt/slides/_rels/slide34.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5.jpeg"/><Relationship Id="rId7" Type="http://schemas.openxmlformats.org/officeDocument/2006/relationships/image" Target="../media/image129.sv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128.png"/><Relationship Id="rId5" Type="http://schemas.openxmlformats.org/officeDocument/2006/relationships/image" Target="../media/image127.svg"/><Relationship Id="rId4" Type="http://schemas.openxmlformats.org/officeDocument/2006/relationships/image" Target="../media/image126.png"/><Relationship Id="rId9" Type="http://schemas.openxmlformats.org/officeDocument/2006/relationships/image" Target="../media/image131.svg"/></Relationships>
</file>

<file path=ppt/slides/_rels/slide35.xml.rels><?xml version="1.0" encoding="UTF-8" standalone="yes"?>
<Relationships xmlns="http://schemas.openxmlformats.org/package/2006/relationships"><Relationship Id="rId3" Type="http://schemas.openxmlformats.org/officeDocument/2006/relationships/image" Target="../media/image132.jp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jpeg"/><Relationship Id="rId7" Type="http://schemas.openxmlformats.org/officeDocument/2006/relationships/image" Target="../media/image137.sv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136.png"/><Relationship Id="rId11" Type="http://schemas.openxmlformats.org/officeDocument/2006/relationships/image" Target="../media/image141.svg"/><Relationship Id="rId5" Type="http://schemas.openxmlformats.org/officeDocument/2006/relationships/image" Target="../media/image135.svg"/><Relationship Id="rId10" Type="http://schemas.openxmlformats.org/officeDocument/2006/relationships/image" Target="../media/image140.png"/><Relationship Id="rId4" Type="http://schemas.openxmlformats.org/officeDocument/2006/relationships/image" Target="../media/image134.png"/><Relationship Id="rId9" Type="http://schemas.openxmlformats.org/officeDocument/2006/relationships/image" Target="../media/image139.svg"/></Relationships>
</file>

<file path=ppt/slides/_rels/slide37.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43.jp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44.jp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image" Target="../media/image17.jpg"/></Relationships>
</file>

<file path=ppt/slides/_rels/slide40.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5.jpeg"/><Relationship Id="rId7" Type="http://schemas.openxmlformats.org/officeDocument/2006/relationships/image" Target="../media/image77.sv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76.png"/><Relationship Id="rId5" Type="http://schemas.openxmlformats.org/officeDocument/2006/relationships/image" Target="../media/image147.svg"/><Relationship Id="rId4" Type="http://schemas.openxmlformats.org/officeDocument/2006/relationships/image" Target="../media/image146.png"/><Relationship Id="rId9" Type="http://schemas.openxmlformats.org/officeDocument/2006/relationships/image" Target="../media/image149.svg"/></Relationships>
</file>

<file path=ppt/slides/_rels/slide41.xml.rels><?xml version="1.0" encoding="UTF-8" standalone="yes"?>
<Relationships xmlns="http://schemas.openxmlformats.org/package/2006/relationships"><Relationship Id="rId3" Type="http://schemas.openxmlformats.org/officeDocument/2006/relationships/image" Target="../media/image150.jp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51.jp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Gravity wave - 3d rendered image. Hologram view, physical process. Futuristic illustration.">
            <a:extLst>
              <a:ext uri="{FF2B5EF4-FFF2-40B4-BE49-F238E27FC236}">
                <a16:creationId xmlns:a16="http://schemas.microsoft.com/office/drawing/2014/main" id="{8EE23030-5DAA-E8C0-6BEA-902AB9DDAA70}"/>
              </a:ext>
            </a:extLst>
          </p:cNvPr>
          <p:cNvPicPr>
            <a:picLocks noChangeAspect="1"/>
          </p:cNvPicPr>
          <p:nvPr/>
        </p:nvPicPr>
        <p:blipFill>
          <a:blip r:embed="rId2"/>
          <a:srcRect/>
          <a:stretch>
            <a:fillRect/>
          </a:stretch>
        </p:blipFill>
        <p:spPr>
          <a:xfrm>
            <a:off x="20" y="10"/>
            <a:ext cx="12191980" cy="6857990"/>
          </a:xfrm>
          <a:prstGeom prst="rect">
            <a:avLst/>
          </a:prstGeom>
          <a:solidFill>
            <a:schemeClr val="bg1"/>
          </a:solidFill>
        </p:spPr>
      </p:pic>
      <p:sp>
        <p:nvSpPr>
          <p:cNvPr id="2" name="Title 1">
            <a:extLst>
              <a:ext uri="{FF2B5EF4-FFF2-40B4-BE49-F238E27FC236}">
                <a16:creationId xmlns:a16="http://schemas.microsoft.com/office/drawing/2014/main" id="{A9859F69-0377-F7D7-81C7-803FA8636E37}"/>
              </a:ext>
            </a:extLst>
          </p:cNvPr>
          <p:cNvSpPr>
            <a:spLocks noGrp="1"/>
          </p:cNvSpPr>
          <p:nvPr>
            <p:ph type="title"/>
          </p:nvPr>
        </p:nvSpPr>
        <p:spPr>
          <a:solidFill>
            <a:schemeClr val="bg1"/>
          </a:solidFill>
        </p:spPr>
        <p:txBody>
          <a:bodyPr/>
          <a:lstStyle/>
          <a:p>
            <a:r>
              <a:rPr lang="en-US" dirty="0"/>
              <a:t>From Blueprints to Flow: Designing Together</a:t>
            </a:r>
          </a:p>
        </p:txBody>
      </p:sp>
      <p:sp>
        <p:nvSpPr>
          <p:cNvPr id="3" name="Text Placeholder 2">
            <a:extLst>
              <a:ext uri="{FF2B5EF4-FFF2-40B4-BE49-F238E27FC236}">
                <a16:creationId xmlns:a16="http://schemas.microsoft.com/office/drawing/2014/main" id="{5AD8E2F7-C230-A351-573C-25690BED69B8}"/>
              </a:ext>
            </a:extLst>
          </p:cNvPr>
          <p:cNvSpPr>
            <a:spLocks noGrp="1"/>
          </p:cNvSpPr>
          <p:nvPr>
            <p:ph type="body" idx="1"/>
          </p:nvPr>
        </p:nvSpPr>
        <p:spPr>
          <a:solidFill>
            <a:schemeClr val="bg1"/>
          </a:solidFill>
        </p:spPr>
        <p:txBody>
          <a:bodyPr/>
          <a:lstStyle/>
          <a:p>
            <a:r>
              <a:rPr lang="en-US" sz="2400" dirty="0"/>
              <a:t>We are drafting the plans for tomorrow’s systems – together.</a:t>
            </a:r>
          </a:p>
          <a:p>
            <a:endParaRPr lang="en-US" dirty="0"/>
          </a:p>
        </p:txBody>
      </p:sp>
    </p:spTree>
    <p:extLst>
      <p:ext uri="{BB962C8B-B14F-4D97-AF65-F5344CB8AC3E}">
        <p14:creationId xmlns:p14="http://schemas.microsoft.com/office/powerpoint/2010/main" val="3667281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E80B7459-A6FE-F1D4-C8FB-1FD0A75AE579}"/>
              </a:ext>
            </a:extLst>
          </p:cNvPr>
          <p:cNvSpPr>
            <a:spLocks noGrp="1"/>
          </p:cNvSpPr>
          <p:nvPr>
            <p:ph type="ctrTitle"/>
          </p:nvPr>
        </p:nvSpPr>
        <p:spPr>
          <a:xfrm>
            <a:off x="521208" y="1211766"/>
            <a:ext cx="7237052" cy="4727988"/>
          </a:xfrm>
        </p:spPr>
        <p:txBody>
          <a:bodyPr anchor="b">
            <a:normAutofit/>
          </a:bodyPr>
          <a:lstStyle/>
          <a:p>
            <a:r>
              <a:rPr lang="en-US" sz="6800" dirty="0"/>
              <a:t>Why Serverless?</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9505844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98F3FA8-478F-9E42-B1C0-E32BC90B573D}"/>
              </a:ext>
            </a:extLst>
          </p:cNvPr>
          <p:cNvSpPr>
            <a:spLocks noGrp="1"/>
          </p:cNvSpPr>
          <p:nvPr>
            <p:ph type="title"/>
          </p:nvPr>
        </p:nvSpPr>
        <p:spPr>
          <a:xfrm>
            <a:off x="521208" y="978408"/>
            <a:ext cx="6300216" cy="1463040"/>
          </a:xfrm>
        </p:spPr>
        <p:txBody>
          <a:bodyPr vert="horz" lIns="91440" tIns="45720" rIns="91440" bIns="45720" rtlCol="0" anchor="t">
            <a:normAutofit/>
          </a:bodyPr>
          <a:lstStyle/>
          <a:p>
            <a:r>
              <a:rPr lang="en-US" sz="4100" b="1" kern="1200">
                <a:solidFill>
                  <a:schemeClr val="tx1"/>
                </a:solidFill>
                <a:latin typeface="+mj-lt"/>
                <a:ea typeface="+mj-ea"/>
                <a:cs typeface="+mj-cs"/>
              </a:rPr>
              <a:t>Focusing on Business Logic, Not Infrastructure</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enius Programmer creating a New Generation Cloudscape Technology. Smart man is holding the cloud between the two hands.">
            <a:extLst>
              <a:ext uri="{FF2B5EF4-FFF2-40B4-BE49-F238E27FC236}">
                <a16:creationId xmlns:a16="http://schemas.microsoft.com/office/drawing/2014/main" id="{CF886CD8-53A1-486B-B80B-2EC7DC1852E4}"/>
              </a:ext>
            </a:extLst>
          </p:cNvPr>
          <p:cNvPicPr>
            <a:picLocks noGrp="1" noChangeAspect="1"/>
          </p:cNvPicPr>
          <p:nvPr>
            <p:ph sz="half" idx="1"/>
          </p:nvPr>
        </p:nvPicPr>
        <p:blipFill>
          <a:blip r:embed="rId3"/>
          <a:srcRect l="23196" r="24447"/>
          <a:stretch>
            <a:fillRect/>
          </a:stretch>
        </p:blipFill>
        <p:spPr>
          <a:xfrm>
            <a:off x="7586236" y="508090"/>
            <a:ext cx="4081805" cy="5846990"/>
          </a:xfrm>
          <a:prstGeom prst="rect">
            <a:avLst/>
          </a:prstGeom>
        </p:spPr>
      </p:pic>
      <p:grpSp>
        <p:nvGrpSpPr>
          <p:cNvPr id="21" name="Group 20">
            <a:extLst>
              <a:ext uri="{FF2B5EF4-FFF2-40B4-BE49-F238E27FC236}">
                <a16:creationId xmlns:a16="http://schemas.microsoft.com/office/drawing/2014/main" id="{EE0B7DCD-C674-0337-EE92-FC8A82577DBC}"/>
              </a:ext>
            </a:extLst>
          </p:cNvPr>
          <p:cNvGrpSpPr/>
          <p:nvPr/>
        </p:nvGrpSpPr>
        <p:grpSpPr>
          <a:xfrm>
            <a:off x="517869" y="2609896"/>
            <a:ext cx="4379361" cy="914400"/>
            <a:chOff x="517869" y="2609896"/>
            <a:chExt cx="4379361" cy="914400"/>
          </a:xfrm>
        </p:grpSpPr>
        <p:pic>
          <p:nvPicPr>
            <p:cNvPr id="11" name="Graphic 10" descr="Programmer female with solid fill">
              <a:extLst>
                <a:ext uri="{FF2B5EF4-FFF2-40B4-BE49-F238E27FC236}">
                  <a16:creationId xmlns:a16="http://schemas.microsoft.com/office/drawing/2014/main" id="{6CBEB59D-D2AC-7A6E-BF9E-A5020CAD95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7869" y="2609896"/>
              <a:ext cx="914400" cy="914400"/>
            </a:xfrm>
            <a:prstGeom prst="rect">
              <a:avLst/>
            </a:prstGeom>
          </p:spPr>
        </p:pic>
        <p:sp>
          <p:nvSpPr>
            <p:cNvPr id="17" name="TextBox 16">
              <a:extLst>
                <a:ext uri="{FF2B5EF4-FFF2-40B4-BE49-F238E27FC236}">
                  <a16:creationId xmlns:a16="http://schemas.microsoft.com/office/drawing/2014/main" id="{EEF2D717-C394-779B-C16D-5EFD7264FB27}"/>
                </a:ext>
              </a:extLst>
            </p:cNvPr>
            <p:cNvSpPr txBox="1"/>
            <p:nvPr/>
          </p:nvSpPr>
          <p:spPr>
            <a:xfrm>
              <a:off x="1491044" y="2927819"/>
              <a:ext cx="3406186" cy="461665"/>
            </a:xfrm>
            <a:prstGeom prst="rect">
              <a:avLst/>
            </a:prstGeom>
            <a:noFill/>
          </p:spPr>
          <p:txBody>
            <a:bodyPr wrap="square" rtlCol="0">
              <a:spAutoFit/>
            </a:bodyPr>
            <a:lstStyle/>
            <a:p>
              <a:r>
                <a:rPr lang="en-US" sz="2400" b="1" dirty="0"/>
                <a:t>Developer Productivity</a:t>
              </a:r>
            </a:p>
          </p:txBody>
        </p:sp>
      </p:grpSp>
      <p:grpSp>
        <p:nvGrpSpPr>
          <p:cNvPr id="22" name="Group 21">
            <a:extLst>
              <a:ext uri="{FF2B5EF4-FFF2-40B4-BE49-F238E27FC236}">
                <a16:creationId xmlns:a16="http://schemas.microsoft.com/office/drawing/2014/main" id="{A7BA7FF8-19E7-1B06-DE2D-3D62147548AC}"/>
              </a:ext>
            </a:extLst>
          </p:cNvPr>
          <p:cNvGrpSpPr/>
          <p:nvPr/>
        </p:nvGrpSpPr>
        <p:grpSpPr>
          <a:xfrm>
            <a:off x="517869" y="3875856"/>
            <a:ext cx="5976165" cy="914400"/>
            <a:chOff x="517869" y="3875856"/>
            <a:chExt cx="5976165" cy="914400"/>
          </a:xfrm>
        </p:grpSpPr>
        <p:pic>
          <p:nvPicPr>
            <p:cNvPr id="8" name="Graphic 7" descr="Syncing cloud with solid fill">
              <a:extLst>
                <a:ext uri="{FF2B5EF4-FFF2-40B4-BE49-F238E27FC236}">
                  <a16:creationId xmlns:a16="http://schemas.microsoft.com/office/drawing/2014/main" id="{33B8FA17-073A-705A-48FA-6EC1DE5FC7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7869" y="3875856"/>
              <a:ext cx="914400" cy="914400"/>
            </a:xfrm>
            <a:prstGeom prst="rect">
              <a:avLst/>
            </a:prstGeom>
          </p:spPr>
        </p:pic>
        <p:sp>
          <p:nvSpPr>
            <p:cNvPr id="19" name="TextBox 18">
              <a:extLst>
                <a:ext uri="{FF2B5EF4-FFF2-40B4-BE49-F238E27FC236}">
                  <a16:creationId xmlns:a16="http://schemas.microsoft.com/office/drawing/2014/main" id="{AB0ECCF0-6096-98DA-3FA7-2D12C249980E}"/>
                </a:ext>
              </a:extLst>
            </p:cNvPr>
            <p:cNvSpPr txBox="1"/>
            <p:nvPr/>
          </p:nvSpPr>
          <p:spPr>
            <a:xfrm>
              <a:off x="1491044" y="4099008"/>
              <a:ext cx="5002990" cy="461665"/>
            </a:xfrm>
            <a:prstGeom prst="rect">
              <a:avLst/>
            </a:prstGeom>
            <a:noFill/>
          </p:spPr>
          <p:txBody>
            <a:bodyPr wrap="square" rtlCol="0">
              <a:spAutoFit/>
            </a:bodyPr>
            <a:lstStyle>
              <a:defPPr>
                <a:defRPr lang="en-US"/>
              </a:defPPr>
              <a:lvl1pPr>
                <a:defRPr sz="2400" b="1"/>
              </a:lvl1pPr>
            </a:lstStyle>
            <a:p>
              <a:r>
                <a:rPr lang="en-US" dirty="0"/>
                <a:t>Provider-Managed Infrastructure</a:t>
              </a:r>
            </a:p>
          </p:txBody>
        </p:sp>
      </p:grpSp>
      <p:grpSp>
        <p:nvGrpSpPr>
          <p:cNvPr id="24" name="Group 23">
            <a:extLst>
              <a:ext uri="{FF2B5EF4-FFF2-40B4-BE49-F238E27FC236}">
                <a16:creationId xmlns:a16="http://schemas.microsoft.com/office/drawing/2014/main" id="{7FE3A401-CEC3-0814-16B7-A34B62E7DFA4}"/>
              </a:ext>
            </a:extLst>
          </p:cNvPr>
          <p:cNvGrpSpPr/>
          <p:nvPr/>
        </p:nvGrpSpPr>
        <p:grpSpPr>
          <a:xfrm>
            <a:off x="505968" y="5141816"/>
            <a:ext cx="4391262" cy="914400"/>
            <a:chOff x="505968" y="5141816"/>
            <a:chExt cx="4391262" cy="914400"/>
          </a:xfrm>
        </p:grpSpPr>
        <p:pic>
          <p:nvPicPr>
            <p:cNvPr id="6" name="Graphic 5" descr="Rocket with solid fill">
              <a:extLst>
                <a:ext uri="{FF2B5EF4-FFF2-40B4-BE49-F238E27FC236}">
                  <a16:creationId xmlns:a16="http://schemas.microsoft.com/office/drawing/2014/main" id="{E73BD895-BF9E-193E-8B25-C58232E33B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5968" y="5141816"/>
              <a:ext cx="914400" cy="914400"/>
            </a:xfrm>
            <a:prstGeom prst="rect">
              <a:avLst/>
            </a:prstGeom>
          </p:spPr>
        </p:pic>
        <p:sp>
          <p:nvSpPr>
            <p:cNvPr id="20" name="TextBox 19">
              <a:extLst>
                <a:ext uri="{FF2B5EF4-FFF2-40B4-BE49-F238E27FC236}">
                  <a16:creationId xmlns:a16="http://schemas.microsoft.com/office/drawing/2014/main" id="{03BDE899-AB3E-4B58-AC86-837096E7A7EA}"/>
                </a:ext>
              </a:extLst>
            </p:cNvPr>
            <p:cNvSpPr txBox="1"/>
            <p:nvPr/>
          </p:nvSpPr>
          <p:spPr>
            <a:xfrm>
              <a:off x="1491044" y="5368183"/>
              <a:ext cx="3406186" cy="461665"/>
            </a:xfrm>
            <a:prstGeom prst="rect">
              <a:avLst/>
            </a:prstGeom>
            <a:noFill/>
          </p:spPr>
          <p:txBody>
            <a:bodyPr wrap="square" rtlCol="0">
              <a:spAutoFit/>
            </a:bodyPr>
            <a:lstStyle>
              <a:defPPr>
                <a:defRPr lang="en-US"/>
              </a:defPPr>
              <a:lvl1pPr>
                <a:defRPr sz="2400" b="1"/>
              </a:lvl1pPr>
            </a:lstStyle>
            <a:p>
              <a:r>
                <a:rPr lang="en-US" dirty="0"/>
                <a:t>Accelerated Delivery</a:t>
              </a:r>
            </a:p>
          </p:txBody>
        </p:sp>
      </p:grpSp>
    </p:spTree>
    <p:extLst>
      <p:ext uri="{BB962C8B-B14F-4D97-AF65-F5344CB8AC3E}">
        <p14:creationId xmlns:p14="http://schemas.microsoft.com/office/powerpoint/2010/main" val="208667759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BAEA1BF-BFDA-8FEA-3FA3-6FA380F7E7F1}"/>
              </a:ext>
            </a:extLst>
          </p:cNvPr>
          <p:cNvSpPr>
            <a:spLocks noGrp="1"/>
          </p:cNvSpPr>
          <p:nvPr>
            <p:ph type="title"/>
          </p:nvPr>
        </p:nvSpPr>
        <p:spPr>
          <a:xfrm>
            <a:off x="5431536" y="978408"/>
            <a:ext cx="6236208" cy="1463040"/>
          </a:xfrm>
        </p:spPr>
        <p:txBody>
          <a:bodyPr vert="horz" lIns="91440" tIns="45720" rIns="91440" bIns="45720" rtlCol="0" anchor="t">
            <a:normAutofit/>
          </a:bodyPr>
          <a:lstStyle/>
          <a:p>
            <a:r>
              <a:rPr lang="en-US" b="1" kern="1200">
                <a:solidFill>
                  <a:schemeClr val="tx1"/>
                </a:solidFill>
                <a:latin typeface="+mj-lt"/>
                <a:ea typeface="+mj-ea"/>
                <a:cs typeface="+mj-cs"/>
              </a:rPr>
              <a:t>Elastic, Event-Driven Scaling</a:t>
            </a:r>
          </a:p>
        </p:txBody>
      </p:sp>
      <p:pic>
        <p:nvPicPr>
          <p:cNvPr id="5" name="Content Placeholder 4" descr="Asphalt road front of Hong Kong City">
            <a:extLst>
              <a:ext uri="{FF2B5EF4-FFF2-40B4-BE49-F238E27FC236}">
                <a16:creationId xmlns:a16="http://schemas.microsoft.com/office/drawing/2014/main" id="{22D63717-A2A6-4B5C-913B-831EFB37E621}"/>
              </a:ext>
            </a:extLst>
          </p:cNvPr>
          <p:cNvPicPr>
            <a:picLocks noGrp="1" noChangeAspect="1"/>
          </p:cNvPicPr>
          <p:nvPr>
            <p:ph sz="half" idx="1"/>
          </p:nvPr>
        </p:nvPicPr>
        <p:blipFill>
          <a:blip r:embed="rId3"/>
          <a:srcRect l="27612" r="24115" b="1"/>
          <a:stretch>
            <a:fillRect/>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7" name="Group 26">
            <a:extLst>
              <a:ext uri="{FF2B5EF4-FFF2-40B4-BE49-F238E27FC236}">
                <a16:creationId xmlns:a16="http://schemas.microsoft.com/office/drawing/2014/main" id="{0D785269-26D1-F646-AEFE-AEBBA16C47D7}"/>
              </a:ext>
            </a:extLst>
          </p:cNvPr>
          <p:cNvGrpSpPr/>
          <p:nvPr/>
        </p:nvGrpSpPr>
        <p:grpSpPr>
          <a:xfrm>
            <a:off x="5630671" y="4993586"/>
            <a:ext cx="5171649" cy="914400"/>
            <a:chOff x="5630671" y="4993586"/>
            <a:chExt cx="5171649" cy="914400"/>
          </a:xfrm>
        </p:grpSpPr>
        <p:sp>
          <p:nvSpPr>
            <p:cNvPr id="18" name="TextBox 17">
              <a:extLst>
                <a:ext uri="{FF2B5EF4-FFF2-40B4-BE49-F238E27FC236}">
                  <a16:creationId xmlns:a16="http://schemas.microsoft.com/office/drawing/2014/main" id="{270D9848-A162-FB17-2590-958B523C3411}"/>
                </a:ext>
              </a:extLst>
            </p:cNvPr>
            <p:cNvSpPr txBox="1"/>
            <p:nvPr/>
          </p:nvSpPr>
          <p:spPr>
            <a:xfrm>
              <a:off x="6580409" y="5219953"/>
              <a:ext cx="4221911" cy="461665"/>
            </a:xfrm>
            <a:prstGeom prst="rect">
              <a:avLst/>
            </a:prstGeom>
            <a:noFill/>
          </p:spPr>
          <p:txBody>
            <a:bodyPr wrap="square" rtlCol="0">
              <a:spAutoFit/>
            </a:bodyPr>
            <a:lstStyle>
              <a:defPPr>
                <a:defRPr lang="en-US"/>
              </a:defPPr>
              <a:lvl1pPr>
                <a:defRPr sz="2400" b="1"/>
              </a:lvl1pPr>
            </a:lstStyle>
            <a:p>
              <a:r>
                <a:rPr lang="en-US" dirty="0"/>
                <a:t>Ideal for Variable Workloads</a:t>
              </a:r>
            </a:p>
          </p:txBody>
        </p:sp>
        <p:pic>
          <p:nvPicPr>
            <p:cNvPr id="20" name="Graphic 19" descr="Heartbeat with solid fill">
              <a:extLst>
                <a:ext uri="{FF2B5EF4-FFF2-40B4-BE49-F238E27FC236}">
                  <a16:creationId xmlns:a16="http://schemas.microsoft.com/office/drawing/2014/main" id="{3E496084-CDE7-E359-A03B-7E3C5B395F15}"/>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a:stretch>
              <a:fillRect/>
            </a:stretch>
          </p:blipFill>
          <p:spPr>
            <a:xfrm>
              <a:off x="5630671" y="4993586"/>
              <a:ext cx="914400" cy="914400"/>
            </a:xfrm>
            <a:prstGeom prst="rect">
              <a:avLst/>
            </a:prstGeom>
          </p:spPr>
        </p:pic>
      </p:grpSp>
      <p:grpSp>
        <p:nvGrpSpPr>
          <p:cNvPr id="26" name="Group 25">
            <a:extLst>
              <a:ext uri="{FF2B5EF4-FFF2-40B4-BE49-F238E27FC236}">
                <a16:creationId xmlns:a16="http://schemas.microsoft.com/office/drawing/2014/main" id="{AAAF91FD-535F-9D60-AB5B-7070B99C7739}"/>
              </a:ext>
            </a:extLst>
          </p:cNvPr>
          <p:cNvGrpSpPr/>
          <p:nvPr/>
        </p:nvGrpSpPr>
        <p:grpSpPr>
          <a:xfrm>
            <a:off x="5630671" y="3872640"/>
            <a:ext cx="5952728" cy="914400"/>
            <a:chOff x="5630671" y="3872640"/>
            <a:chExt cx="5952728" cy="914400"/>
          </a:xfrm>
        </p:grpSpPr>
        <p:sp>
          <p:nvSpPr>
            <p:cNvPr id="15" name="TextBox 14">
              <a:extLst>
                <a:ext uri="{FF2B5EF4-FFF2-40B4-BE49-F238E27FC236}">
                  <a16:creationId xmlns:a16="http://schemas.microsoft.com/office/drawing/2014/main" id="{887961B3-D656-8452-0707-73D457CC251D}"/>
                </a:ext>
              </a:extLst>
            </p:cNvPr>
            <p:cNvSpPr txBox="1"/>
            <p:nvPr/>
          </p:nvSpPr>
          <p:spPr>
            <a:xfrm>
              <a:off x="6580409" y="4094542"/>
              <a:ext cx="5002990" cy="461665"/>
            </a:xfrm>
            <a:prstGeom prst="rect">
              <a:avLst/>
            </a:prstGeom>
            <a:noFill/>
          </p:spPr>
          <p:txBody>
            <a:bodyPr wrap="square" rtlCol="0">
              <a:spAutoFit/>
            </a:bodyPr>
            <a:lstStyle>
              <a:defPPr>
                <a:defRPr lang="en-US"/>
              </a:defPPr>
              <a:lvl1pPr>
                <a:defRPr sz="2400" b="1"/>
              </a:lvl1pPr>
            </a:lstStyle>
            <a:p>
              <a:r>
                <a:rPr lang="en-US" dirty="0"/>
                <a:t>Instant Scaling Capability</a:t>
              </a:r>
            </a:p>
          </p:txBody>
        </p:sp>
        <p:pic>
          <p:nvPicPr>
            <p:cNvPr id="22" name="Graphic 21" descr="Exponential Graph with solid fill">
              <a:extLst>
                <a:ext uri="{FF2B5EF4-FFF2-40B4-BE49-F238E27FC236}">
                  <a16:creationId xmlns:a16="http://schemas.microsoft.com/office/drawing/2014/main" id="{FDCA599A-E2AA-7B93-A6CE-7170B2A0524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a:stretch>
              <a:fillRect/>
            </a:stretch>
          </p:blipFill>
          <p:spPr>
            <a:xfrm>
              <a:off x="5630671" y="3872640"/>
              <a:ext cx="914400" cy="914400"/>
            </a:xfrm>
            <a:prstGeom prst="rect">
              <a:avLst/>
            </a:prstGeom>
          </p:spPr>
        </p:pic>
      </p:grpSp>
      <p:grpSp>
        <p:nvGrpSpPr>
          <p:cNvPr id="25" name="Group 24">
            <a:extLst>
              <a:ext uri="{FF2B5EF4-FFF2-40B4-BE49-F238E27FC236}">
                <a16:creationId xmlns:a16="http://schemas.microsoft.com/office/drawing/2014/main" id="{02AD0D8D-ABCD-9A62-F457-FB77B0E7D023}"/>
              </a:ext>
            </a:extLst>
          </p:cNvPr>
          <p:cNvGrpSpPr/>
          <p:nvPr/>
        </p:nvGrpSpPr>
        <p:grpSpPr>
          <a:xfrm>
            <a:off x="5630671" y="2647994"/>
            <a:ext cx="4355924" cy="914400"/>
            <a:chOff x="5630671" y="2647994"/>
            <a:chExt cx="4355924" cy="914400"/>
          </a:xfrm>
        </p:grpSpPr>
        <p:sp>
          <p:nvSpPr>
            <p:cNvPr id="9" name="TextBox 8">
              <a:extLst>
                <a:ext uri="{FF2B5EF4-FFF2-40B4-BE49-F238E27FC236}">
                  <a16:creationId xmlns:a16="http://schemas.microsoft.com/office/drawing/2014/main" id="{4814E94C-2D93-CC2B-494B-8ABBCD39DFD4}"/>
                </a:ext>
              </a:extLst>
            </p:cNvPr>
            <p:cNvSpPr txBox="1"/>
            <p:nvPr/>
          </p:nvSpPr>
          <p:spPr>
            <a:xfrm>
              <a:off x="6580409" y="2874361"/>
              <a:ext cx="3406186" cy="461665"/>
            </a:xfrm>
            <a:prstGeom prst="rect">
              <a:avLst/>
            </a:prstGeom>
            <a:noFill/>
          </p:spPr>
          <p:txBody>
            <a:bodyPr wrap="square" rtlCol="0">
              <a:spAutoFit/>
            </a:bodyPr>
            <a:lstStyle/>
            <a:p>
              <a:r>
                <a:rPr lang="en-US" sz="2400" b="1" dirty="0"/>
                <a:t>Event-Driven Triggers</a:t>
              </a:r>
            </a:p>
          </p:txBody>
        </p:sp>
        <p:pic>
          <p:nvPicPr>
            <p:cNvPr id="24" name="Graphic 23" descr="Lightning bolt with solid fill">
              <a:extLst>
                <a:ext uri="{FF2B5EF4-FFF2-40B4-BE49-F238E27FC236}">
                  <a16:creationId xmlns:a16="http://schemas.microsoft.com/office/drawing/2014/main" id="{EFAE3D90-E82C-6033-867D-AE20A1336885}"/>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a:stretch>
              <a:fillRect/>
            </a:stretch>
          </p:blipFill>
          <p:spPr>
            <a:xfrm>
              <a:off x="5630671" y="2647994"/>
              <a:ext cx="914400" cy="914400"/>
            </a:xfrm>
            <a:prstGeom prst="rect">
              <a:avLst/>
            </a:prstGeom>
          </p:spPr>
        </p:pic>
      </p:grpSp>
    </p:spTree>
    <p:extLst>
      <p:ext uri="{BB962C8B-B14F-4D97-AF65-F5344CB8AC3E}">
        <p14:creationId xmlns:p14="http://schemas.microsoft.com/office/powerpoint/2010/main" val="340743196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09D4E45-5B68-7263-D5AD-42FC8949E14B}"/>
              </a:ext>
            </a:extLst>
          </p:cNvPr>
          <p:cNvSpPr>
            <a:spLocks noGrp="1"/>
          </p:cNvSpPr>
          <p:nvPr>
            <p:ph type="title"/>
          </p:nvPr>
        </p:nvSpPr>
        <p:spPr>
          <a:xfrm>
            <a:off x="521208" y="978408"/>
            <a:ext cx="6300216" cy="1463040"/>
          </a:xfrm>
        </p:spPr>
        <p:txBody>
          <a:bodyPr vert="horz" lIns="91440" tIns="45720" rIns="91440" bIns="45720" rtlCol="0" anchor="t">
            <a:normAutofit/>
          </a:bodyPr>
          <a:lstStyle/>
          <a:p>
            <a:r>
              <a:rPr lang="en-US" b="1" kern="1200">
                <a:solidFill>
                  <a:schemeClr val="tx1"/>
                </a:solidFill>
                <a:latin typeface="+mj-lt"/>
                <a:ea typeface="+mj-ea"/>
                <a:cs typeface="+mj-cs"/>
              </a:rPr>
              <a:t>Cost Efficiency</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ombination lock in a cloud on a blackboard. ">
            <a:extLst>
              <a:ext uri="{FF2B5EF4-FFF2-40B4-BE49-F238E27FC236}">
                <a16:creationId xmlns:a16="http://schemas.microsoft.com/office/drawing/2014/main" id="{D205E33D-2C58-40AA-9BF5-88795A060153}"/>
              </a:ext>
            </a:extLst>
          </p:cNvPr>
          <p:cNvPicPr>
            <a:picLocks noGrp="1" noChangeAspect="1"/>
          </p:cNvPicPr>
          <p:nvPr>
            <p:ph sz="half" idx="1"/>
          </p:nvPr>
        </p:nvPicPr>
        <p:blipFill>
          <a:blip r:embed="rId3"/>
          <a:srcRect l="25540" r="24022" b="1"/>
          <a:stretch>
            <a:fillRect/>
          </a:stretch>
        </p:blipFill>
        <p:spPr>
          <a:xfrm>
            <a:off x="7586236" y="508090"/>
            <a:ext cx="4081805" cy="5846990"/>
          </a:xfrm>
          <a:prstGeom prst="rect">
            <a:avLst/>
          </a:prstGeom>
        </p:spPr>
      </p:pic>
      <p:grpSp>
        <p:nvGrpSpPr>
          <p:cNvPr id="29" name="Group 28">
            <a:extLst>
              <a:ext uri="{FF2B5EF4-FFF2-40B4-BE49-F238E27FC236}">
                <a16:creationId xmlns:a16="http://schemas.microsoft.com/office/drawing/2014/main" id="{50FC838F-55FE-F2C8-8106-F77F6DD5B2E7}"/>
              </a:ext>
            </a:extLst>
          </p:cNvPr>
          <p:cNvGrpSpPr/>
          <p:nvPr/>
        </p:nvGrpSpPr>
        <p:grpSpPr>
          <a:xfrm>
            <a:off x="525448" y="5141815"/>
            <a:ext cx="4371782" cy="914400"/>
            <a:chOff x="525448" y="5141815"/>
            <a:chExt cx="4371782" cy="914400"/>
          </a:xfrm>
        </p:grpSpPr>
        <p:sp>
          <p:nvSpPr>
            <p:cNvPr id="18" name="TextBox 17">
              <a:extLst>
                <a:ext uri="{FF2B5EF4-FFF2-40B4-BE49-F238E27FC236}">
                  <a16:creationId xmlns:a16="http://schemas.microsoft.com/office/drawing/2014/main" id="{7A4AAE85-6721-C138-21E0-CD4AD5FB1150}"/>
                </a:ext>
              </a:extLst>
            </p:cNvPr>
            <p:cNvSpPr txBox="1"/>
            <p:nvPr/>
          </p:nvSpPr>
          <p:spPr>
            <a:xfrm>
              <a:off x="1491044" y="5368183"/>
              <a:ext cx="3406186" cy="461665"/>
            </a:xfrm>
            <a:prstGeom prst="rect">
              <a:avLst/>
            </a:prstGeom>
            <a:noFill/>
          </p:spPr>
          <p:txBody>
            <a:bodyPr wrap="square" rtlCol="0">
              <a:spAutoFit/>
            </a:bodyPr>
            <a:lstStyle>
              <a:defPPr>
                <a:defRPr lang="en-US"/>
              </a:defPPr>
              <a:lvl1pPr>
                <a:defRPr sz="2400" b="1"/>
              </a:lvl1pPr>
            </a:lstStyle>
            <a:p>
              <a:r>
                <a:rPr lang="en-US" dirty="0"/>
                <a:t>Budget Management</a:t>
              </a:r>
            </a:p>
          </p:txBody>
        </p:sp>
        <p:pic>
          <p:nvPicPr>
            <p:cNvPr id="20" name="Graphic 19" descr="Calculator with solid fill">
              <a:extLst>
                <a:ext uri="{FF2B5EF4-FFF2-40B4-BE49-F238E27FC236}">
                  <a16:creationId xmlns:a16="http://schemas.microsoft.com/office/drawing/2014/main" id="{11105E01-3DBB-C7ED-A6C7-A943EB0EB407}"/>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a:stretch>
              <a:fillRect/>
            </a:stretch>
          </p:blipFill>
          <p:spPr>
            <a:xfrm>
              <a:off x="525448" y="5141815"/>
              <a:ext cx="914400" cy="914400"/>
            </a:xfrm>
            <a:prstGeom prst="rect">
              <a:avLst/>
            </a:prstGeom>
          </p:spPr>
        </p:pic>
      </p:grpSp>
      <p:grpSp>
        <p:nvGrpSpPr>
          <p:cNvPr id="30" name="Group 29">
            <a:extLst>
              <a:ext uri="{FF2B5EF4-FFF2-40B4-BE49-F238E27FC236}">
                <a16:creationId xmlns:a16="http://schemas.microsoft.com/office/drawing/2014/main" id="{D78002CA-4E5B-3930-565E-955BACDEAF38}"/>
              </a:ext>
            </a:extLst>
          </p:cNvPr>
          <p:cNvGrpSpPr/>
          <p:nvPr/>
        </p:nvGrpSpPr>
        <p:grpSpPr>
          <a:xfrm>
            <a:off x="526848" y="3862589"/>
            <a:ext cx="5967186" cy="914400"/>
            <a:chOff x="526848" y="3862589"/>
            <a:chExt cx="5967186" cy="914400"/>
          </a:xfrm>
        </p:grpSpPr>
        <p:sp>
          <p:nvSpPr>
            <p:cNvPr id="15" name="TextBox 14">
              <a:extLst>
                <a:ext uri="{FF2B5EF4-FFF2-40B4-BE49-F238E27FC236}">
                  <a16:creationId xmlns:a16="http://schemas.microsoft.com/office/drawing/2014/main" id="{4C5BE4AA-2675-3F14-016D-3C1A923BAE3C}"/>
                </a:ext>
              </a:extLst>
            </p:cNvPr>
            <p:cNvSpPr txBox="1"/>
            <p:nvPr/>
          </p:nvSpPr>
          <p:spPr>
            <a:xfrm>
              <a:off x="1491044" y="4099008"/>
              <a:ext cx="5002990" cy="461665"/>
            </a:xfrm>
            <a:prstGeom prst="rect">
              <a:avLst/>
            </a:prstGeom>
            <a:noFill/>
          </p:spPr>
          <p:txBody>
            <a:bodyPr wrap="square" rtlCol="0">
              <a:spAutoFit/>
            </a:bodyPr>
            <a:lstStyle>
              <a:defPPr>
                <a:defRPr lang="en-US"/>
              </a:defPPr>
              <a:lvl1pPr>
                <a:defRPr sz="2400" b="1"/>
              </a:lvl1pPr>
            </a:lstStyle>
            <a:p>
              <a:r>
                <a:rPr lang="en-US" dirty="0"/>
                <a:t>Elimination of Idle Costs</a:t>
              </a:r>
            </a:p>
          </p:txBody>
        </p:sp>
        <p:pic>
          <p:nvPicPr>
            <p:cNvPr id="22" name="Graphic 21" descr="No sign with solid fill">
              <a:extLst>
                <a:ext uri="{FF2B5EF4-FFF2-40B4-BE49-F238E27FC236}">
                  <a16:creationId xmlns:a16="http://schemas.microsoft.com/office/drawing/2014/main" id="{6718ED72-4361-6006-7686-A8B1D61DE2B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6848" y="3862589"/>
              <a:ext cx="914400" cy="914400"/>
            </a:xfrm>
            <a:prstGeom prst="rect">
              <a:avLst/>
            </a:prstGeom>
          </p:spPr>
        </p:pic>
      </p:grpSp>
      <p:grpSp>
        <p:nvGrpSpPr>
          <p:cNvPr id="31" name="Group 30">
            <a:extLst>
              <a:ext uri="{FF2B5EF4-FFF2-40B4-BE49-F238E27FC236}">
                <a16:creationId xmlns:a16="http://schemas.microsoft.com/office/drawing/2014/main" id="{4E4FE9B8-A715-B115-BED4-EB41BB96F000}"/>
              </a:ext>
            </a:extLst>
          </p:cNvPr>
          <p:cNvGrpSpPr/>
          <p:nvPr/>
        </p:nvGrpSpPr>
        <p:grpSpPr>
          <a:xfrm>
            <a:off x="525448" y="2695984"/>
            <a:ext cx="4371782" cy="914400"/>
            <a:chOff x="525448" y="2695984"/>
            <a:chExt cx="4371782" cy="914400"/>
          </a:xfrm>
        </p:grpSpPr>
        <p:sp>
          <p:nvSpPr>
            <p:cNvPr id="9" name="TextBox 8">
              <a:extLst>
                <a:ext uri="{FF2B5EF4-FFF2-40B4-BE49-F238E27FC236}">
                  <a16:creationId xmlns:a16="http://schemas.microsoft.com/office/drawing/2014/main" id="{3D005C1F-AD54-AF4B-0512-36D678094BC8}"/>
                </a:ext>
              </a:extLst>
            </p:cNvPr>
            <p:cNvSpPr txBox="1"/>
            <p:nvPr/>
          </p:nvSpPr>
          <p:spPr>
            <a:xfrm>
              <a:off x="1491044" y="2927819"/>
              <a:ext cx="3406186" cy="461665"/>
            </a:xfrm>
            <a:prstGeom prst="rect">
              <a:avLst/>
            </a:prstGeom>
            <a:noFill/>
          </p:spPr>
          <p:txBody>
            <a:bodyPr wrap="square" rtlCol="0">
              <a:spAutoFit/>
            </a:bodyPr>
            <a:lstStyle/>
            <a:p>
              <a:r>
                <a:rPr lang="en-US" sz="2400" b="1" dirty="0"/>
                <a:t>Pay Only for Usage</a:t>
              </a:r>
            </a:p>
          </p:txBody>
        </p:sp>
        <p:pic>
          <p:nvPicPr>
            <p:cNvPr id="28" name="Graphic 27" descr="Speedometer Low with solid fill">
              <a:extLst>
                <a:ext uri="{FF2B5EF4-FFF2-40B4-BE49-F238E27FC236}">
                  <a16:creationId xmlns:a16="http://schemas.microsoft.com/office/drawing/2014/main" id="{BA9DCE3A-26A8-F5A3-68B1-E62161711442}"/>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a:stretch>
              <a:fillRect/>
            </a:stretch>
          </p:blipFill>
          <p:spPr>
            <a:xfrm>
              <a:off x="525448" y="2695984"/>
              <a:ext cx="914400" cy="914400"/>
            </a:xfrm>
            <a:prstGeom prst="rect">
              <a:avLst/>
            </a:prstGeom>
          </p:spPr>
        </p:pic>
      </p:grpSp>
    </p:spTree>
    <p:extLst>
      <p:ext uri="{BB962C8B-B14F-4D97-AF65-F5344CB8AC3E}">
        <p14:creationId xmlns:p14="http://schemas.microsoft.com/office/powerpoint/2010/main" val="17601932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D612132-0552-30B4-59A3-8B731443FB94}"/>
              </a:ext>
            </a:extLst>
          </p:cNvPr>
          <p:cNvSpPr>
            <a:spLocks noGrp="1"/>
          </p:cNvSpPr>
          <p:nvPr>
            <p:ph type="title"/>
          </p:nvPr>
        </p:nvSpPr>
        <p:spPr>
          <a:xfrm>
            <a:off x="5431536" y="978408"/>
            <a:ext cx="6236208" cy="1463040"/>
          </a:xfrm>
        </p:spPr>
        <p:txBody>
          <a:bodyPr vert="horz" lIns="91440" tIns="45720" rIns="91440" bIns="45720" rtlCol="0" anchor="t">
            <a:normAutofit/>
          </a:bodyPr>
          <a:lstStyle/>
          <a:p>
            <a:r>
              <a:rPr lang="en-US" b="1" kern="1200" dirty="0">
                <a:solidFill>
                  <a:schemeClr val="tx1"/>
                </a:solidFill>
                <a:latin typeface="+mj-lt"/>
                <a:ea typeface="+mj-ea"/>
                <a:cs typeface="+mj-cs"/>
              </a:rPr>
              <a:t>Faster Innovation Cycles</a:t>
            </a:r>
          </a:p>
        </p:txBody>
      </p:sp>
      <p:pic>
        <p:nvPicPr>
          <p:cNvPr id="5" name="Content Placeholder 4" descr="Science, Math, Chemistry Equations">
            <a:extLst>
              <a:ext uri="{FF2B5EF4-FFF2-40B4-BE49-F238E27FC236}">
                <a16:creationId xmlns:a16="http://schemas.microsoft.com/office/drawing/2014/main" id="{DF4D402D-C3C8-4B51-90F2-9B8A9481220A}"/>
              </a:ext>
            </a:extLst>
          </p:cNvPr>
          <p:cNvPicPr>
            <a:picLocks noGrp="1" noChangeAspect="1"/>
          </p:cNvPicPr>
          <p:nvPr>
            <p:ph sz="half" idx="1"/>
          </p:nvPr>
        </p:nvPicPr>
        <p:blipFill>
          <a:blip r:embed="rId3"/>
          <a:srcRect l="33512" r="25808" b="-1"/>
          <a:stretch>
            <a:fillRect/>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5" name="Group 24">
            <a:extLst>
              <a:ext uri="{FF2B5EF4-FFF2-40B4-BE49-F238E27FC236}">
                <a16:creationId xmlns:a16="http://schemas.microsoft.com/office/drawing/2014/main" id="{685BDEA5-CDCE-69A9-B3CD-61B7AD37CCD0}"/>
              </a:ext>
            </a:extLst>
          </p:cNvPr>
          <p:cNvGrpSpPr/>
          <p:nvPr/>
        </p:nvGrpSpPr>
        <p:grpSpPr>
          <a:xfrm>
            <a:off x="5637276" y="5088354"/>
            <a:ext cx="5165044" cy="914400"/>
            <a:chOff x="5637276" y="5088354"/>
            <a:chExt cx="5165044" cy="914400"/>
          </a:xfrm>
        </p:grpSpPr>
        <p:sp>
          <p:nvSpPr>
            <p:cNvPr id="8" name="TextBox 7">
              <a:extLst>
                <a:ext uri="{FF2B5EF4-FFF2-40B4-BE49-F238E27FC236}">
                  <a16:creationId xmlns:a16="http://schemas.microsoft.com/office/drawing/2014/main" id="{A313DCD8-4E4F-64F1-F7F7-EAEC03E56101}"/>
                </a:ext>
              </a:extLst>
            </p:cNvPr>
            <p:cNvSpPr txBox="1"/>
            <p:nvPr/>
          </p:nvSpPr>
          <p:spPr>
            <a:xfrm>
              <a:off x="6580409" y="5130055"/>
              <a:ext cx="4221911" cy="830997"/>
            </a:xfrm>
            <a:prstGeom prst="rect">
              <a:avLst/>
            </a:prstGeom>
            <a:noFill/>
          </p:spPr>
          <p:txBody>
            <a:bodyPr wrap="square" rtlCol="0">
              <a:spAutoFit/>
            </a:bodyPr>
            <a:lstStyle>
              <a:defPPr>
                <a:defRPr lang="en-US"/>
              </a:defPPr>
              <a:lvl1pPr>
                <a:defRPr sz="2400" b="1"/>
              </a:lvl1pPr>
            </a:lstStyle>
            <a:p>
              <a:r>
                <a:rPr lang="en-US" dirty="0"/>
                <a:t>Quicker Product Development</a:t>
              </a:r>
            </a:p>
          </p:txBody>
        </p:sp>
        <p:pic>
          <p:nvPicPr>
            <p:cNvPr id="20" name="Graphic 19" descr="Stopwatch 75% with solid fill">
              <a:extLst>
                <a:ext uri="{FF2B5EF4-FFF2-40B4-BE49-F238E27FC236}">
                  <a16:creationId xmlns:a16="http://schemas.microsoft.com/office/drawing/2014/main" id="{68073DE9-E7CB-2078-895C-C9612DE4A86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a:stretch>
              <a:fillRect/>
            </a:stretch>
          </p:blipFill>
          <p:spPr>
            <a:xfrm>
              <a:off x="5637276" y="5088354"/>
              <a:ext cx="914400" cy="914400"/>
            </a:xfrm>
            <a:prstGeom prst="rect">
              <a:avLst/>
            </a:prstGeom>
          </p:spPr>
        </p:pic>
      </p:grpSp>
      <p:grpSp>
        <p:nvGrpSpPr>
          <p:cNvPr id="26" name="Group 25">
            <a:extLst>
              <a:ext uri="{FF2B5EF4-FFF2-40B4-BE49-F238E27FC236}">
                <a16:creationId xmlns:a16="http://schemas.microsoft.com/office/drawing/2014/main" id="{6A601B92-50EB-E3BE-BEE0-4C592646826A}"/>
              </a:ext>
            </a:extLst>
          </p:cNvPr>
          <p:cNvGrpSpPr/>
          <p:nvPr/>
        </p:nvGrpSpPr>
        <p:grpSpPr>
          <a:xfrm>
            <a:off x="5637276" y="3868174"/>
            <a:ext cx="5946123" cy="914400"/>
            <a:chOff x="5637276" y="3868174"/>
            <a:chExt cx="5946123" cy="914400"/>
          </a:xfrm>
        </p:grpSpPr>
        <p:sp>
          <p:nvSpPr>
            <p:cNvPr id="13" name="TextBox 12">
              <a:extLst>
                <a:ext uri="{FF2B5EF4-FFF2-40B4-BE49-F238E27FC236}">
                  <a16:creationId xmlns:a16="http://schemas.microsoft.com/office/drawing/2014/main" id="{051A32D8-05DF-F023-50DB-29C6527A3601}"/>
                </a:ext>
              </a:extLst>
            </p:cNvPr>
            <p:cNvSpPr txBox="1"/>
            <p:nvPr/>
          </p:nvSpPr>
          <p:spPr>
            <a:xfrm>
              <a:off x="6580409" y="3909875"/>
              <a:ext cx="5002990" cy="830997"/>
            </a:xfrm>
            <a:prstGeom prst="rect">
              <a:avLst/>
            </a:prstGeom>
            <a:noFill/>
          </p:spPr>
          <p:txBody>
            <a:bodyPr wrap="square" rtlCol="0">
              <a:spAutoFit/>
            </a:bodyPr>
            <a:lstStyle>
              <a:defPPr>
                <a:defRPr lang="en-US"/>
              </a:defPPr>
              <a:lvl1pPr>
                <a:defRPr sz="2400" b="1"/>
              </a:lvl1pPr>
            </a:lstStyle>
            <a:p>
              <a:r>
                <a:rPr lang="en-US" dirty="0"/>
                <a:t>Accelerated Iteration &amp; Experimentation</a:t>
              </a:r>
            </a:p>
          </p:txBody>
        </p:sp>
        <p:pic>
          <p:nvPicPr>
            <p:cNvPr id="22" name="Graphic 21" descr="Beaker with solid fill">
              <a:extLst>
                <a:ext uri="{FF2B5EF4-FFF2-40B4-BE49-F238E27FC236}">
                  <a16:creationId xmlns:a16="http://schemas.microsoft.com/office/drawing/2014/main" id="{19DF47FC-2496-BE46-DAB5-AEEDCA8FCA2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a:stretch>
              <a:fillRect/>
            </a:stretch>
          </p:blipFill>
          <p:spPr>
            <a:xfrm>
              <a:off x="5637276" y="3868174"/>
              <a:ext cx="914400" cy="914400"/>
            </a:xfrm>
            <a:prstGeom prst="rect">
              <a:avLst/>
            </a:prstGeom>
          </p:spPr>
        </p:pic>
      </p:grpSp>
      <p:grpSp>
        <p:nvGrpSpPr>
          <p:cNvPr id="27" name="Group 26">
            <a:extLst>
              <a:ext uri="{FF2B5EF4-FFF2-40B4-BE49-F238E27FC236}">
                <a16:creationId xmlns:a16="http://schemas.microsoft.com/office/drawing/2014/main" id="{F5ED861E-6A1D-7C7F-363D-22A915C00286}"/>
              </a:ext>
            </a:extLst>
          </p:cNvPr>
          <p:cNvGrpSpPr/>
          <p:nvPr/>
        </p:nvGrpSpPr>
        <p:grpSpPr>
          <a:xfrm>
            <a:off x="5637276" y="2647994"/>
            <a:ext cx="4349319" cy="914400"/>
            <a:chOff x="5637276" y="2647994"/>
            <a:chExt cx="4349319" cy="914400"/>
          </a:xfrm>
        </p:grpSpPr>
        <p:sp>
          <p:nvSpPr>
            <p:cNvPr id="17" name="TextBox 16">
              <a:extLst>
                <a:ext uri="{FF2B5EF4-FFF2-40B4-BE49-F238E27FC236}">
                  <a16:creationId xmlns:a16="http://schemas.microsoft.com/office/drawing/2014/main" id="{98D27785-0234-71C3-BA72-E29F7E5E0BD4}"/>
                </a:ext>
              </a:extLst>
            </p:cNvPr>
            <p:cNvSpPr txBox="1"/>
            <p:nvPr/>
          </p:nvSpPr>
          <p:spPr>
            <a:xfrm>
              <a:off x="6580409" y="2689695"/>
              <a:ext cx="3406186" cy="830997"/>
            </a:xfrm>
            <a:prstGeom prst="rect">
              <a:avLst/>
            </a:prstGeom>
            <a:noFill/>
          </p:spPr>
          <p:txBody>
            <a:bodyPr wrap="square" rtlCol="0">
              <a:spAutoFit/>
            </a:bodyPr>
            <a:lstStyle/>
            <a:p>
              <a:r>
                <a:rPr lang="en-US" sz="2400" b="1" dirty="0"/>
                <a:t>Remove Infrastructure Barriers</a:t>
              </a:r>
            </a:p>
          </p:txBody>
        </p:sp>
        <p:pic>
          <p:nvPicPr>
            <p:cNvPr id="24" name="Graphic 23" descr="Eraser with solid fill">
              <a:extLst>
                <a:ext uri="{FF2B5EF4-FFF2-40B4-BE49-F238E27FC236}">
                  <a16:creationId xmlns:a16="http://schemas.microsoft.com/office/drawing/2014/main" id="{703E4135-984F-EC03-20D6-DDA8EAF135EA}"/>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a:stretch>
              <a:fillRect/>
            </a:stretch>
          </p:blipFill>
          <p:spPr>
            <a:xfrm>
              <a:off x="5637276" y="2647994"/>
              <a:ext cx="914400" cy="914400"/>
            </a:xfrm>
            <a:prstGeom prst="rect">
              <a:avLst/>
            </a:prstGeom>
          </p:spPr>
        </p:pic>
      </p:grpSp>
    </p:spTree>
    <p:extLst>
      <p:ext uri="{BB962C8B-B14F-4D97-AF65-F5344CB8AC3E}">
        <p14:creationId xmlns:p14="http://schemas.microsoft.com/office/powerpoint/2010/main" val="191088931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9EBF71C-607B-A528-CCEF-2C038C8BA29F}"/>
              </a:ext>
            </a:extLst>
          </p:cNvPr>
          <p:cNvSpPr>
            <a:spLocks noGrp="1"/>
          </p:cNvSpPr>
          <p:nvPr>
            <p:ph type="title"/>
          </p:nvPr>
        </p:nvSpPr>
        <p:spPr>
          <a:xfrm>
            <a:off x="521208" y="978408"/>
            <a:ext cx="6300216" cy="1463040"/>
          </a:xfrm>
        </p:spPr>
        <p:txBody>
          <a:bodyPr vert="horz" lIns="91440" tIns="45720" rIns="91440" bIns="45720" rtlCol="0" anchor="t">
            <a:normAutofit/>
          </a:bodyPr>
          <a:lstStyle/>
          <a:p>
            <a:r>
              <a:rPr lang="en-US" b="1" kern="1200">
                <a:solidFill>
                  <a:schemeClr val="tx1"/>
                </a:solidFill>
                <a:latin typeface="+mj-lt"/>
                <a:ea typeface="+mj-ea"/>
                <a:cs typeface="+mj-cs"/>
              </a:rPr>
              <a:t>Built for Modern Architectures</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4" descr="Blockchain on technology background.Digital visualization of the token with lines and digital icons. The glowing lines of the included working servers, united in a single network.">
            <a:extLst>
              <a:ext uri="{FF2B5EF4-FFF2-40B4-BE49-F238E27FC236}">
                <a16:creationId xmlns:a16="http://schemas.microsoft.com/office/drawing/2014/main" id="{A6D8CF60-DF79-05CB-2C2B-FDEDCEA90A54}"/>
              </a:ext>
            </a:extLst>
          </p:cNvPr>
          <p:cNvPicPr>
            <a:picLocks noChangeAspect="1"/>
          </p:cNvPicPr>
          <p:nvPr/>
        </p:nvPicPr>
        <p:blipFill>
          <a:blip r:embed="rId3"/>
          <a:srcRect l="39173" r="24002" b="1"/>
          <a:stretch>
            <a:fillRect/>
          </a:stretch>
        </p:blipFill>
        <p:spPr>
          <a:xfrm>
            <a:off x="7586236" y="508090"/>
            <a:ext cx="4081805" cy="5846990"/>
          </a:xfrm>
          <a:prstGeom prst="rect">
            <a:avLst/>
          </a:prstGeom>
        </p:spPr>
      </p:pic>
      <p:grpSp>
        <p:nvGrpSpPr>
          <p:cNvPr id="34" name="Group 33">
            <a:extLst>
              <a:ext uri="{FF2B5EF4-FFF2-40B4-BE49-F238E27FC236}">
                <a16:creationId xmlns:a16="http://schemas.microsoft.com/office/drawing/2014/main" id="{8BB73A31-6901-B7D9-8DD9-B5FF3C196D1C}"/>
              </a:ext>
            </a:extLst>
          </p:cNvPr>
          <p:cNvGrpSpPr/>
          <p:nvPr/>
        </p:nvGrpSpPr>
        <p:grpSpPr>
          <a:xfrm>
            <a:off x="512933" y="5141815"/>
            <a:ext cx="4384297" cy="914400"/>
            <a:chOff x="512933" y="5141815"/>
            <a:chExt cx="4384297" cy="914400"/>
          </a:xfrm>
        </p:grpSpPr>
        <p:sp>
          <p:nvSpPr>
            <p:cNvPr id="18" name="TextBox 17">
              <a:extLst>
                <a:ext uri="{FF2B5EF4-FFF2-40B4-BE49-F238E27FC236}">
                  <a16:creationId xmlns:a16="http://schemas.microsoft.com/office/drawing/2014/main" id="{667BF210-84F8-1F33-CE8C-178DB210FFBB}"/>
                </a:ext>
              </a:extLst>
            </p:cNvPr>
            <p:cNvSpPr txBox="1"/>
            <p:nvPr/>
          </p:nvSpPr>
          <p:spPr>
            <a:xfrm>
              <a:off x="1491044" y="5368183"/>
              <a:ext cx="3406186" cy="461665"/>
            </a:xfrm>
            <a:prstGeom prst="rect">
              <a:avLst/>
            </a:prstGeom>
            <a:noFill/>
          </p:spPr>
          <p:txBody>
            <a:bodyPr wrap="square" rtlCol="0">
              <a:spAutoFit/>
            </a:bodyPr>
            <a:lstStyle>
              <a:defPPr>
                <a:defRPr lang="en-US"/>
              </a:defPPr>
              <a:lvl1pPr>
                <a:defRPr sz="2400" b="1"/>
              </a:lvl1pPr>
            </a:lstStyle>
            <a:p>
              <a:r>
                <a:rPr lang="en-US" dirty="0"/>
                <a:t>DevOps Integration</a:t>
              </a:r>
            </a:p>
          </p:txBody>
        </p:sp>
        <p:pic>
          <p:nvPicPr>
            <p:cNvPr id="27" name="Graphic 26" descr="Gears with solid fill">
              <a:extLst>
                <a:ext uri="{FF2B5EF4-FFF2-40B4-BE49-F238E27FC236}">
                  <a16:creationId xmlns:a16="http://schemas.microsoft.com/office/drawing/2014/main" id="{D78BEE84-387C-B9A8-3B1E-B65979C2572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2933" y="5141815"/>
              <a:ext cx="914400" cy="914400"/>
            </a:xfrm>
            <a:prstGeom prst="rect">
              <a:avLst/>
            </a:prstGeom>
          </p:spPr>
        </p:pic>
      </p:grpSp>
      <p:grpSp>
        <p:nvGrpSpPr>
          <p:cNvPr id="33" name="Group 32">
            <a:extLst>
              <a:ext uri="{FF2B5EF4-FFF2-40B4-BE49-F238E27FC236}">
                <a16:creationId xmlns:a16="http://schemas.microsoft.com/office/drawing/2014/main" id="{2C8AA84A-0295-5345-AA26-415FA506851F}"/>
              </a:ext>
            </a:extLst>
          </p:cNvPr>
          <p:cNvGrpSpPr/>
          <p:nvPr/>
        </p:nvGrpSpPr>
        <p:grpSpPr>
          <a:xfrm>
            <a:off x="525448" y="4015492"/>
            <a:ext cx="5968586" cy="914400"/>
            <a:chOff x="525448" y="4015492"/>
            <a:chExt cx="5968586" cy="914400"/>
          </a:xfrm>
        </p:grpSpPr>
        <p:sp>
          <p:nvSpPr>
            <p:cNvPr id="21" name="TextBox 20">
              <a:extLst>
                <a:ext uri="{FF2B5EF4-FFF2-40B4-BE49-F238E27FC236}">
                  <a16:creationId xmlns:a16="http://schemas.microsoft.com/office/drawing/2014/main" id="{2C3BBD07-B195-024B-016E-42827F8616D3}"/>
                </a:ext>
              </a:extLst>
            </p:cNvPr>
            <p:cNvSpPr txBox="1"/>
            <p:nvPr/>
          </p:nvSpPr>
          <p:spPr>
            <a:xfrm>
              <a:off x="1491044" y="4099008"/>
              <a:ext cx="5002990" cy="461665"/>
            </a:xfrm>
            <a:prstGeom prst="rect">
              <a:avLst/>
            </a:prstGeom>
            <a:noFill/>
          </p:spPr>
          <p:txBody>
            <a:bodyPr wrap="square" rtlCol="0">
              <a:spAutoFit/>
            </a:bodyPr>
            <a:lstStyle>
              <a:defPPr>
                <a:defRPr lang="en-US"/>
              </a:defPPr>
              <a:lvl1pPr>
                <a:defRPr sz="2400" b="1"/>
              </a:lvl1pPr>
            </a:lstStyle>
            <a:p>
              <a:r>
                <a:rPr lang="en-US" dirty="0"/>
                <a:t>Event-Driven by Design</a:t>
              </a:r>
            </a:p>
          </p:txBody>
        </p:sp>
        <p:pic>
          <p:nvPicPr>
            <p:cNvPr id="29" name="Graphic 28" descr="Lightning bolt with solid fill">
              <a:extLst>
                <a:ext uri="{FF2B5EF4-FFF2-40B4-BE49-F238E27FC236}">
                  <a16:creationId xmlns:a16="http://schemas.microsoft.com/office/drawing/2014/main" id="{E9A3CD2F-B1F6-7A33-69A1-C2C510642A7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5448" y="4015492"/>
              <a:ext cx="914400" cy="914400"/>
            </a:xfrm>
            <a:prstGeom prst="rect">
              <a:avLst/>
            </a:prstGeom>
          </p:spPr>
        </p:pic>
      </p:grpSp>
      <p:grpSp>
        <p:nvGrpSpPr>
          <p:cNvPr id="32" name="Group 31">
            <a:extLst>
              <a:ext uri="{FF2B5EF4-FFF2-40B4-BE49-F238E27FC236}">
                <a16:creationId xmlns:a16="http://schemas.microsoft.com/office/drawing/2014/main" id="{2EF053AF-00E9-B26B-B848-60BBB4C4EE98}"/>
              </a:ext>
            </a:extLst>
          </p:cNvPr>
          <p:cNvGrpSpPr/>
          <p:nvPr/>
        </p:nvGrpSpPr>
        <p:grpSpPr>
          <a:xfrm>
            <a:off x="573602" y="2701451"/>
            <a:ext cx="4323628" cy="914400"/>
            <a:chOff x="573602" y="2701451"/>
            <a:chExt cx="4323628" cy="914400"/>
          </a:xfrm>
        </p:grpSpPr>
        <p:sp>
          <p:nvSpPr>
            <p:cNvPr id="24" name="TextBox 23">
              <a:extLst>
                <a:ext uri="{FF2B5EF4-FFF2-40B4-BE49-F238E27FC236}">
                  <a16:creationId xmlns:a16="http://schemas.microsoft.com/office/drawing/2014/main" id="{7708C685-055C-F9ED-EF75-9000D70C8E19}"/>
                </a:ext>
              </a:extLst>
            </p:cNvPr>
            <p:cNvSpPr txBox="1"/>
            <p:nvPr/>
          </p:nvSpPr>
          <p:spPr>
            <a:xfrm>
              <a:off x="1491044" y="2927819"/>
              <a:ext cx="3406186" cy="461665"/>
            </a:xfrm>
            <a:prstGeom prst="rect">
              <a:avLst/>
            </a:prstGeom>
            <a:noFill/>
          </p:spPr>
          <p:txBody>
            <a:bodyPr wrap="square" rtlCol="0">
              <a:spAutoFit/>
            </a:bodyPr>
            <a:lstStyle/>
            <a:p>
              <a:r>
                <a:rPr lang="en-US" sz="2400" b="1" dirty="0"/>
                <a:t>Microservices Ready</a:t>
              </a:r>
            </a:p>
          </p:txBody>
        </p:sp>
        <p:pic>
          <p:nvPicPr>
            <p:cNvPr id="31" name="Graphic 30" descr="Puzzle pieces with solid fill">
              <a:extLst>
                <a:ext uri="{FF2B5EF4-FFF2-40B4-BE49-F238E27FC236}">
                  <a16:creationId xmlns:a16="http://schemas.microsoft.com/office/drawing/2014/main" id="{1F686F1B-35CB-2EFA-BA18-FF71DDB409A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3602" y="2701451"/>
              <a:ext cx="914400" cy="914400"/>
            </a:xfrm>
            <a:prstGeom prst="rect">
              <a:avLst/>
            </a:prstGeom>
          </p:spPr>
        </p:pic>
      </p:grpSp>
    </p:spTree>
    <p:extLst>
      <p:ext uri="{BB962C8B-B14F-4D97-AF65-F5344CB8AC3E}">
        <p14:creationId xmlns:p14="http://schemas.microsoft.com/office/powerpoint/2010/main" val="118732914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2800DBA1-FCBF-DFF0-D44A-1D0C788891CA}"/>
              </a:ext>
            </a:extLst>
          </p:cNvPr>
          <p:cNvSpPr>
            <a:spLocks noGrp="1"/>
          </p:cNvSpPr>
          <p:nvPr>
            <p:ph type="ctrTitle"/>
          </p:nvPr>
        </p:nvSpPr>
        <p:spPr>
          <a:xfrm>
            <a:off x="521208" y="1211766"/>
            <a:ext cx="7237052" cy="4727988"/>
          </a:xfrm>
        </p:spPr>
        <p:txBody>
          <a:bodyPr anchor="b">
            <a:normAutofit/>
          </a:bodyPr>
          <a:lstStyle/>
          <a:p>
            <a:pPr>
              <a:lnSpc>
                <a:spcPct val="90000"/>
              </a:lnSpc>
            </a:pPr>
            <a:r>
              <a:rPr lang="en-US" sz="6300" dirty="0"/>
              <a:t>Why Now?</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18973052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BEEA48B-5BD9-AE43-0730-2AE440EB3CD8}"/>
              </a:ext>
            </a:extLst>
          </p:cNvPr>
          <p:cNvSpPr>
            <a:spLocks noGrp="1"/>
          </p:cNvSpPr>
          <p:nvPr>
            <p:ph type="title"/>
          </p:nvPr>
        </p:nvSpPr>
        <p:spPr>
          <a:xfrm>
            <a:off x="521208" y="978408"/>
            <a:ext cx="5020056" cy="1664208"/>
          </a:xfrm>
        </p:spPr>
        <p:txBody>
          <a:bodyPr vert="horz" lIns="91440" tIns="45720" rIns="91440" bIns="45720" rtlCol="0" anchor="t">
            <a:normAutofit/>
          </a:bodyPr>
          <a:lstStyle/>
          <a:p>
            <a:r>
              <a:rPr lang="en-US" b="1" kern="1200">
                <a:solidFill>
                  <a:schemeClr val="tx1"/>
                </a:solidFill>
                <a:latin typeface="+mj-lt"/>
                <a:ea typeface="+mj-ea"/>
                <a:cs typeface="+mj-cs"/>
              </a:rPr>
              <a:t>Maturity of Platforms</a:t>
            </a:r>
          </a:p>
        </p:txBody>
      </p:sp>
      <p:sp>
        <p:nvSpPr>
          <p:cNvPr id="14" name="Rectangle 13">
            <a:extLst>
              <a:ext uri="{FF2B5EF4-FFF2-40B4-BE49-F238E27FC236}">
                <a16:creationId xmlns:a16="http://schemas.microsoft.com/office/drawing/2014/main" id="{B3367C65-B72C-202E-98A7-9B20F8F2F5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7" y="508090"/>
            <a:ext cx="502005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6" name="Rectangle 15">
            <a:extLst>
              <a:ext uri="{FF2B5EF4-FFF2-40B4-BE49-F238E27FC236}">
                <a16:creationId xmlns:a16="http://schemas.microsoft.com/office/drawing/2014/main" id="{AE558C32-DE71-E6B3-A032-D3EA9CB0F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6463" y="611650"/>
            <a:ext cx="5504688"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Content Placeholder 4" descr="Cloud Computing">
            <a:extLst>
              <a:ext uri="{FF2B5EF4-FFF2-40B4-BE49-F238E27FC236}">
                <a16:creationId xmlns:a16="http://schemas.microsoft.com/office/drawing/2014/main" id="{E3AFBF08-754C-4A94-A539-DB3D3D0A246A}"/>
              </a:ext>
            </a:extLst>
          </p:cNvPr>
          <p:cNvPicPr>
            <a:picLocks noGrp="1" noChangeAspect="1"/>
          </p:cNvPicPr>
          <p:nvPr>
            <p:ph sz="half" idx="1"/>
          </p:nvPr>
        </p:nvPicPr>
        <p:blipFill>
          <a:blip r:embed="rId3"/>
          <a:srcRect l="4833" r="9383" b="-3"/>
          <a:stretch>
            <a:fillRect/>
          </a:stretch>
        </p:blipFill>
        <p:spPr>
          <a:xfrm>
            <a:off x="517867" y="2834640"/>
            <a:ext cx="5020056" cy="3511296"/>
          </a:xfrm>
          <a:prstGeom prst="rect">
            <a:avLst/>
          </a:prstGeom>
        </p:spPr>
      </p:pic>
      <p:grpSp>
        <p:nvGrpSpPr>
          <p:cNvPr id="29" name="Group 28">
            <a:extLst>
              <a:ext uri="{FF2B5EF4-FFF2-40B4-BE49-F238E27FC236}">
                <a16:creationId xmlns:a16="http://schemas.microsoft.com/office/drawing/2014/main" id="{639E814C-1F91-F9CD-EE24-1A7C4B0BDBDA}"/>
              </a:ext>
            </a:extLst>
          </p:cNvPr>
          <p:cNvGrpSpPr/>
          <p:nvPr/>
        </p:nvGrpSpPr>
        <p:grpSpPr>
          <a:xfrm>
            <a:off x="6055790" y="4428000"/>
            <a:ext cx="5176233" cy="914400"/>
            <a:chOff x="6054554" y="3377066"/>
            <a:chExt cx="5176233" cy="914400"/>
          </a:xfrm>
        </p:grpSpPr>
        <p:sp>
          <p:nvSpPr>
            <p:cNvPr id="8" name="TextBox 7">
              <a:extLst>
                <a:ext uri="{FF2B5EF4-FFF2-40B4-BE49-F238E27FC236}">
                  <a16:creationId xmlns:a16="http://schemas.microsoft.com/office/drawing/2014/main" id="{B5F1F413-F616-DFFA-A0B8-CA588861FABE}"/>
                </a:ext>
              </a:extLst>
            </p:cNvPr>
            <p:cNvSpPr txBox="1"/>
            <p:nvPr/>
          </p:nvSpPr>
          <p:spPr>
            <a:xfrm>
              <a:off x="7008876" y="3598968"/>
              <a:ext cx="4221911" cy="461665"/>
            </a:xfrm>
            <a:prstGeom prst="rect">
              <a:avLst/>
            </a:prstGeom>
            <a:noFill/>
          </p:spPr>
          <p:txBody>
            <a:bodyPr wrap="square" rtlCol="0">
              <a:spAutoFit/>
            </a:bodyPr>
            <a:lstStyle>
              <a:defPPr>
                <a:defRPr lang="en-US"/>
              </a:defPPr>
              <a:lvl1pPr>
                <a:defRPr sz="2400" b="1"/>
              </a:lvl1pPr>
            </a:lstStyle>
            <a:p>
              <a:r>
                <a:rPr lang="en-US" dirty="0"/>
                <a:t>Richer Integrations</a:t>
              </a:r>
            </a:p>
          </p:txBody>
        </p:sp>
        <p:pic>
          <p:nvPicPr>
            <p:cNvPr id="23" name="Graphic 22" descr="Network with solid fill">
              <a:extLst>
                <a:ext uri="{FF2B5EF4-FFF2-40B4-BE49-F238E27FC236}">
                  <a16:creationId xmlns:a16="http://schemas.microsoft.com/office/drawing/2014/main" id="{B042958E-7D43-9290-2D7B-FCFF4A10C76B}"/>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a:stretch>
              <a:fillRect/>
            </a:stretch>
          </p:blipFill>
          <p:spPr>
            <a:xfrm>
              <a:off x="6054554" y="3377066"/>
              <a:ext cx="914400" cy="914400"/>
            </a:xfrm>
            <a:prstGeom prst="rect">
              <a:avLst/>
            </a:prstGeom>
          </p:spPr>
        </p:pic>
      </p:grpSp>
      <p:grpSp>
        <p:nvGrpSpPr>
          <p:cNvPr id="30" name="Group 29">
            <a:extLst>
              <a:ext uri="{FF2B5EF4-FFF2-40B4-BE49-F238E27FC236}">
                <a16:creationId xmlns:a16="http://schemas.microsoft.com/office/drawing/2014/main" id="{B03B4BE4-B4E6-7EA1-D4BF-B5B91026068F}"/>
              </a:ext>
            </a:extLst>
          </p:cNvPr>
          <p:cNvGrpSpPr/>
          <p:nvPr/>
        </p:nvGrpSpPr>
        <p:grpSpPr>
          <a:xfrm>
            <a:off x="6095712" y="3270904"/>
            <a:ext cx="5917390" cy="914400"/>
            <a:chOff x="6094476" y="2219970"/>
            <a:chExt cx="5917390" cy="914400"/>
          </a:xfrm>
        </p:grpSpPr>
        <p:sp>
          <p:nvSpPr>
            <p:cNvPr id="13" name="TextBox 12">
              <a:extLst>
                <a:ext uri="{FF2B5EF4-FFF2-40B4-BE49-F238E27FC236}">
                  <a16:creationId xmlns:a16="http://schemas.microsoft.com/office/drawing/2014/main" id="{237B15CC-2C06-CF78-BCEB-4E19F81FD050}"/>
                </a:ext>
              </a:extLst>
            </p:cNvPr>
            <p:cNvSpPr txBox="1"/>
            <p:nvPr/>
          </p:nvSpPr>
          <p:spPr>
            <a:xfrm>
              <a:off x="7008876" y="2446337"/>
              <a:ext cx="5002990" cy="461665"/>
            </a:xfrm>
            <a:prstGeom prst="rect">
              <a:avLst/>
            </a:prstGeom>
            <a:noFill/>
          </p:spPr>
          <p:txBody>
            <a:bodyPr wrap="square" rtlCol="0">
              <a:spAutoFit/>
            </a:bodyPr>
            <a:lstStyle>
              <a:defPPr>
                <a:defRPr lang="en-US"/>
              </a:defPPr>
              <a:lvl1pPr>
                <a:defRPr sz="2400" b="1"/>
              </a:lvl1pPr>
            </a:lstStyle>
            <a:p>
              <a:r>
                <a:rPr lang="en-US" dirty="0"/>
                <a:t>Advanced Monitoring</a:t>
              </a:r>
            </a:p>
          </p:txBody>
        </p:sp>
        <p:pic>
          <p:nvPicPr>
            <p:cNvPr id="25" name="Graphic 24" descr="Magnifying glass with solid fill">
              <a:extLst>
                <a:ext uri="{FF2B5EF4-FFF2-40B4-BE49-F238E27FC236}">
                  <a16:creationId xmlns:a16="http://schemas.microsoft.com/office/drawing/2014/main" id="{FDCAC7A3-8FD0-E663-CF69-612C88215127}"/>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a:stretch>
              <a:fillRect/>
            </a:stretch>
          </p:blipFill>
          <p:spPr>
            <a:xfrm>
              <a:off x="6094476" y="2219970"/>
              <a:ext cx="914400" cy="914400"/>
            </a:xfrm>
            <a:prstGeom prst="rect">
              <a:avLst/>
            </a:prstGeom>
          </p:spPr>
        </p:pic>
      </p:grpSp>
      <p:grpSp>
        <p:nvGrpSpPr>
          <p:cNvPr id="31" name="Group 30">
            <a:extLst>
              <a:ext uri="{FF2B5EF4-FFF2-40B4-BE49-F238E27FC236}">
                <a16:creationId xmlns:a16="http://schemas.microsoft.com/office/drawing/2014/main" id="{1286684A-6727-CD93-77CE-C24F789FCA6D}"/>
              </a:ext>
            </a:extLst>
          </p:cNvPr>
          <p:cNvGrpSpPr/>
          <p:nvPr/>
        </p:nvGrpSpPr>
        <p:grpSpPr>
          <a:xfrm>
            <a:off x="6085759" y="1990170"/>
            <a:ext cx="4286761" cy="914400"/>
            <a:chOff x="6084523" y="939236"/>
            <a:chExt cx="4286761" cy="914400"/>
          </a:xfrm>
        </p:grpSpPr>
        <p:sp>
          <p:nvSpPr>
            <p:cNvPr id="18" name="TextBox 17">
              <a:extLst>
                <a:ext uri="{FF2B5EF4-FFF2-40B4-BE49-F238E27FC236}">
                  <a16:creationId xmlns:a16="http://schemas.microsoft.com/office/drawing/2014/main" id="{B72E0564-ACD5-18AA-A69E-E5B3E72F45AC}"/>
                </a:ext>
              </a:extLst>
            </p:cNvPr>
            <p:cNvSpPr txBox="1"/>
            <p:nvPr/>
          </p:nvSpPr>
          <p:spPr>
            <a:xfrm>
              <a:off x="6965098" y="1155742"/>
              <a:ext cx="3406186" cy="461665"/>
            </a:xfrm>
            <a:prstGeom prst="rect">
              <a:avLst/>
            </a:prstGeom>
            <a:noFill/>
          </p:spPr>
          <p:txBody>
            <a:bodyPr wrap="square" rtlCol="0">
              <a:spAutoFit/>
            </a:bodyPr>
            <a:lstStyle/>
            <a:p>
              <a:r>
                <a:rPr lang="en-US" sz="2400" b="1" dirty="0"/>
                <a:t>Extended Runtimes</a:t>
              </a:r>
            </a:p>
          </p:txBody>
        </p:sp>
        <p:pic>
          <p:nvPicPr>
            <p:cNvPr id="27" name="Graphic 26" descr="Hourglass Finished with solid fill">
              <a:extLst>
                <a:ext uri="{FF2B5EF4-FFF2-40B4-BE49-F238E27FC236}">
                  <a16:creationId xmlns:a16="http://schemas.microsoft.com/office/drawing/2014/main" id="{792BAD6F-676A-4EF7-95CD-5F66E03E7684}"/>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a:stretch>
              <a:fillRect/>
            </a:stretch>
          </p:blipFill>
          <p:spPr>
            <a:xfrm>
              <a:off x="6084523" y="939236"/>
              <a:ext cx="914400" cy="914400"/>
            </a:xfrm>
            <a:prstGeom prst="rect">
              <a:avLst/>
            </a:prstGeom>
          </p:spPr>
        </p:pic>
      </p:grpSp>
    </p:spTree>
    <p:extLst>
      <p:ext uri="{BB962C8B-B14F-4D97-AF65-F5344CB8AC3E}">
        <p14:creationId xmlns:p14="http://schemas.microsoft.com/office/powerpoint/2010/main" val="114976688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CAEF151-6A07-E8EE-B4AA-EFEC03C82582}"/>
              </a:ext>
            </a:extLst>
          </p:cNvPr>
          <p:cNvSpPr>
            <a:spLocks noGrp="1"/>
          </p:cNvSpPr>
          <p:nvPr>
            <p:ph type="title"/>
          </p:nvPr>
        </p:nvSpPr>
        <p:spPr>
          <a:xfrm>
            <a:off x="5431536" y="978408"/>
            <a:ext cx="6236208" cy="1463040"/>
          </a:xfrm>
        </p:spPr>
        <p:txBody>
          <a:bodyPr vert="horz" lIns="91440" tIns="45720" rIns="91440" bIns="45720" rtlCol="0" anchor="t">
            <a:normAutofit/>
          </a:bodyPr>
          <a:lstStyle/>
          <a:p>
            <a:r>
              <a:rPr lang="en-US" b="1" kern="1200">
                <a:solidFill>
                  <a:schemeClr val="tx1"/>
                </a:solidFill>
                <a:latin typeface="+mj-lt"/>
                <a:ea typeface="+mj-ea"/>
                <a:cs typeface="+mj-cs"/>
              </a:rPr>
              <a:t>Mainstream Adoption</a:t>
            </a:r>
          </a:p>
        </p:txBody>
      </p:sp>
      <p:pic>
        <p:nvPicPr>
          <p:cNvPr id="5" name="Content Placeholder 4" descr="Aerial view of a city skyline">
            <a:extLst>
              <a:ext uri="{FF2B5EF4-FFF2-40B4-BE49-F238E27FC236}">
                <a16:creationId xmlns:a16="http://schemas.microsoft.com/office/drawing/2014/main" id="{56BDE881-CEFF-4831-9BC9-66D0A4389301}"/>
              </a:ext>
            </a:extLst>
          </p:cNvPr>
          <p:cNvPicPr>
            <a:picLocks noGrp="1" noChangeAspect="1"/>
          </p:cNvPicPr>
          <p:nvPr>
            <p:ph sz="half" idx="1"/>
          </p:nvPr>
        </p:nvPicPr>
        <p:blipFill>
          <a:blip r:embed="rId3"/>
          <a:srcRect l="26728" r="24999" b="1"/>
          <a:stretch>
            <a:fillRect/>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0720A890-75A2-574F-C05C-9F124EA9CFD0}"/>
              </a:ext>
            </a:extLst>
          </p:cNvPr>
          <p:cNvSpPr txBox="1"/>
          <p:nvPr/>
        </p:nvSpPr>
        <p:spPr>
          <a:xfrm>
            <a:off x="6664754" y="4638455"/>
            <a:ext cx="4221911" cy="461665"/>
          </a:xfrm>
          <a:prstGeom prst="rect">
            <a:avLst/>
          </a:prstGeom>
          <a:noFill/>
        </p:spPr>
        <p:txBody>
          <a:bodyPr wrap="square" rtlCol="0">
            <a:spAutoFit/>
          </a:bodyPr>
          <a:lstStyle>
            <a:defPPr>
              <a:defRPr lang="en-US"/>
            </a:defPPr>
            <a:lvl1pPr>
              <a:defRPr sz="2400" b="1"/>
            </a:lvl1pPr>
          </a:lstStyle>
          <a:p>
            <a:r>
              <a:rPr lang="en-US" dirty="0"/>
              <a:t>Enterprise Integration</a:t>
            </a:r>
          </a:p>
        </p:txBody>
      </p:sp>
      <p:sp>
        <p:nvSpPr>
          <p:cNvPr id="13" name="TextBox 12">
            <a:extLst>
              <a:ext uri="{FF2B5EF4-FFF2-40B4-BE49-F238E27FC236}">
                <a16:creationId xmlns:a16="http://schemas.microsoft.com/office/drawing/2014/main" id="{C5AB2670-1F50-A14A-C17F-6E243300BB7C}"/>
              </a:ext>
            </a:extLst>
          </p:cNvPr>
          <p:cNvSpPr txBox="1"/>
          <p:nvPr/>
        </p:nvSpPr>
        <p:spPr>
          <a:xfrm>
            <a:off x="6664754" y="3485824"/>
            <a:ext cx="5002990" cy="461665"/>
          </a:xfrm>
          <a:prstGeom prst="rect">
            <a:avLst/>
          </a:prstGeom>
          <a:noFill/>
        </p:spPr>
        <p:txBody>
          <a:bodyPr wrap="square" rtlCol="0">
            <a:spAutoFit/>
          </a:bodyPr>
          <a:lstStyle>
            <a:defPPr>
              <a:defRPr lang="en-US"/>
            </a:defPPr>
            <a:lvl1pPr>
              <a:defRPr sz="2400" b="1"/>
            </a:lvl1pPr>
          </a:lstStyle>
          <a:p>
            <a:r>
              <a:rPr lang="en-US" dirty="0"/>
              <a:t>ML &amp; Data Pipelines</a:t>
            </a:r>
          </a:p>
        </p:txBody>
      </p:sp>
      <p:sp>
        <p:nvSpPr>
          <p:cNvPr id="17" name="TextBox 16">
            <a:extLst>
              <a:ext uri="{FF2B5EF4-FFF2-40B4-BE49-F238E27FC236}">
                <a16:creationId xmlns:a16="http://schemas.microsoft.com/office/drawing/2014/main" id="{F5E53437-575D-A3BD-0B78-C9E3E948D4A2}"/>
              </a:ext>
            </a:extLst>
          </p:cNvPr>
          <p:cNvSpPr txBox="1"/>
          <p:nvPr/>
        </p:nvSpPr>
        <p:spPr>
          <a:xfrm>
            <a:off x="6620976" y="2195229"/>
            <a:ext cx="3406186" cy="461665"/>
          </a:xfrm>
          <a:prstGeom prst="rect">
            <a:avLst/>
          </a:prstGeom>
          <a:noFill/>
        </p:spPr>
        <p:txBody>
          <a:bodyPr wrap="square" rtlCol="0">
            <a:spAutoFit/>
          </a:bodyPr>
          <a:lstStyle/>
          <a:p>
            <a:r>
              <a:rPr lang="en-US" sz="2400" b="1" dirty="0"/>
              <a:t>APIs at Scale</a:t>
            </a:r>
          </a:p>
        </p:txBody>
      </p:sp>
      <p:pic>
        <p:nvPicPr>
          <p:cNvPr id="20" name="Graphic 19" descr="Building with solid fill">
            <a:extLst>
              <a:ext uri="{FF2B5EF4-FFF2-40B4-BE49-F238E27FC236}">
                <a16:creationId xmlns:a16="http://schemas.microsoft.com/office/drawing/2014/main" id="{AAFE3DAA-D108-BED9-10D1-5D00F05385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06576" y="4416553"/>
            <a:ext cx="914400" cy="914400"/>
          </a:xfrm>
          <a:prstGeom prst="rect">
            <a:avLst/>
          </a:prstGeom>
        </p:spPr>
      </p:pic>
      <p:pic>
        <p:nvPicPr>
          <p:cNvPr id="22" name="Graphic 21" descr="Workflow with solid fill">
            <a:extLst>
              <a:ext uri="{FF2B5EF4-FFF2-40B4-BE49-F238E27FC236}">
                <a16:creationId xmlns:a16="http://schemas.microsoft.com/office/drawing/2014/main" id="{EF5FA6E2-B1FA-FDDA-533B-B258D122E5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37276" y="3259456"/>
            <a:ext cx="914400" cy="914400"/>
          </a:xfrm>
          <a:prstGeom prst="rect">
            <a:avLst/>
          </a:prstGeom>
        </p:spPr>
      </p:pic>
      <p:pic>
        <p:nvPicPr>
          <p:cNvPr id="24" name="Graphic 23" descr="Internet Of Things with solid fill">
            <a:extLst>
              <a:ext uri="{FF2B5EF4-FFF2-40B4-BE49-F238E27FC236}">
                <a16:creationId xmlns:a16="http://schemas.microsoft.com/office/drawing/2014/main" id="{15DBA29D-1694-A8FD-24D7-FF4BC00421B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06576" y="1984247"/>
            <a:ext cx="914400" cy="914400"/>
          </a:xfrm>
          <a:prstGeom prst="rect">
            <a:avLst/>
          </a:prstGeom>
        </p:spPr>
      </p:pic>
    </p:spTree>
    <p:extLst>
      <p:ext uri="{BB962C8B-B14F-4D97-AF65-F5344CB8AC3E}">
        <p14:creationId xmlns:p14="http://schemas.microsoft.com/office/powerpoint/2010/main" val="347737138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E4B20DE-CA27-7D11-9215-A73DC3A59B4B}"/>
              </a:ext>
            </a:extLst>
          </p:cNvPr>
          <p:cNvSpPr>
            <a:spLocks noGrp="1"/>
          </p:cNvSpPr>
          <p:nvPr>
            <p:ph type="title"/>
          </p:nvPr>
        </p:nvSpPr>
        <p:spPr>
          <a:xfrm>
            <a:off x="521208" y="978408"/>
            <a:ext cx="6300216" cy="1463040"/>
          </a:xfrm>
        </p:spPr>
        <p:txBody>
          <a:bodyPr vert="horz" lIns="91440" tIns="45720" rIns="91440" bIns="45720" rtlCol="0" anchor="t">
            <a:normAutofit/>
          </a:bodyPr>
          <a:lstStyle/>
          <a:p>
            <a:r>
              <a:rPr lang="en-US" b="1" kern="1200">
                <a:solidFill>
                  <a:schemeClr val="tx1"/>
                </a:solidFill>
                <a:latin typeface="+mj-lt"/>
                <a:ea typeface="+mj-ea"/>
                <a:cs typeface="+mj-cs"/>
              </a:rPr>
              <a:t>Economic Pressures</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Internet of Things Concept">
            <a:extLst>
              <a:ext uri="{FF2B5EF4-FFF2-40B4-BE49-F238E27FC236}">
                <a16:creationId xmlns:a16="http://schemas.microsoft.com/office/drawing/2014/main" id="{6BF4CC0E-621D-44AC-987C-20CD43D815DB}"/>
              </a:ext>
            </a:extLst>
          </p:cNvPr>
          <p:cNvPicPr>
            <a:picLocks noGrp="1" noChangeAspect="1"/>
          </p:cNvPicPr>
          <p:nvPr>
            <p:ph sz="half" idx="1"/>
          </p:nvPr>
        </p:nvPicPr>
        <p:blipFill>
          <a:blip r:embed="rId3"/>
          <a:srcRect l="22462" r="30939" b="1"/>
          <a:stretch>
            <a:fillRect/>
          </a:stretch>
        </p:blipFill>
        <p:spPr>
          <a:xfrm>
            <a:off x="7586236" y="508090"/>
            <a:ext cx="4081805" cy="5846990"/>
          </a:xfrm>
          <a:prstGeom prst="rect">
            <a:avLst/>
          </a:prstGeom>
        </p:spPr>
      </p:pic>
      <p:grpSp>
        <p:nvGrpSpPr>
          <p:cNvPr id="27" name="Group 26">
            <a:extLst>
              <a:ext uri="{FF2B5EF4-FFF2-40B4-BE49-F238E27FC236}">
                <a16:creationId xmlns:a16="http://schemas.microsoft.com/office/drawing/2014/main" id="{9045BE16-31FF-088F-0086-10F9C8720415}"/>
              </a:ext>
            </a:extLst>
          </p:cNvPr>
          <p:cNvGrpSpPr/>
          <p:nvPr/>
        </p:nvGrpSpPr>
        <p:grpSpPr>
          <a:xfrm>
            <a:off x="517869" y="4535365"/>
            <a:ext cx="4583519" cy="914400"/>
            <a:chOff x="517869" y="4535365"/>
            <a:chExt cx="4583519" cy="914400"/>
          </a:xfrm>
        </p:grpSpPr>
        <p:sp>
          <p:nvSpPr>
            <p:cNvPr id="11" name="TextBox 10">
              <a:extLst>
                <a:ext uri="{FF2B5EF4-FFF2-40B4-BE49-F238E27FC236}">
                  <a16:creationId xmlns:a16="http://schemas.microsoft.com/office/drawing/2014/main" id="{8783EAEB-5B4E-9D4C-5559-21F2AB9BAA34}"/>
                </a:ext>
              </a:extLst>
            </p:cNvPr>
            <p:cNvSpPr txBox="1"/>
            <p:nvPr/>
          </p:nvSpPr>
          <p:spPr>
            <a:xfrm>
              <a:off x="1495979" y="4761733"/>
              <a:ext cx="3605409" cy="461665"/>
            </a:xfrm>
            <a:prstGeom prst="rect">
              <a:avLst/>
            </a:prstGeom>
            <a:noFill/>
          </p:spPr>
          <p:txBody>
            <a:bodyPr wrap="square" rtlCol="0">
              <a:spAutoFit/>
            </a:bodyPr>
            <a:lstStyle>
              <a:defPPr>
                <a:defRPr lang="en-US"/>
              </a:defPPr>
              <a:lvl1pPr>
                <a:defRPr sz="2400" b="1"/>
              </a:lvl1pPr>
            </a:lstStyle>
            <a:p>
              <a:r>
                <a:rPr lang="en-US" dirty="0"/>
                <a:t>Serverless Optimization</a:t>
              </a:r>
            </a:p>
          </p:txBody>
        </p:sp>
        <p:pic>
          <p:nvPicPr>
            <p:cNvPr id="22" name="Graphic 21" descr="Tools with solid fill">
              <a:extLst>
                <a:ext uri="{FF2B5EF4-FFF2-40B4-BE49-F238E27FC236}">
                  <a16:creationId xmlns:a16="http://schemas.microsoft.com/office/drawing/2014/main" id="{BB9BE10F-E2FB-6E17-4235-52769F9185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7869" y="4535365"/>
              <a:ext cx="914400" cy="914400"/>
            </a:xfrm>
            <a:prstGeom prst="rect">
              <a:avLst/>
            </a:prstGeom>
          </p:spPr>
        </p:pic>
      </p:grpSp>
      <p:grpSp>
        <p:nvGrpSpPr>
          <p:cNvPr id="28" name="Group 27">
            <a:extLst>
              <a:ext uri="{FF2B5EF4-FFF2-40B4-BE49-F238E27FC236}">
                <a16:creationId xmlns:a16="http://schemas.microsoft.com/office/drawing/2014/main" id="{5A5A3AC7-5FEB-DE86-16B7-38CD76AFA1B8}"/>
              </a:ext>
            </a:extLst>
          </p:cNvPr>
          <p:cNvGrpSpPr/>
          <p:nvPr/>
        </p:nvGrpSpPr>
        <p:grpSpPr>
          <a:xfrm>
            <a:off x="517869" y="3115100"/>
            <a:ext cx="5981101" cy="914400"/>
            <a:chOff x="517869" y="3115100"/>
            <a:chExt cx="5981101" cy="914400"/>
          </a:xfrm>
        </p:grpSpPr>
        <p:sp>
          <p:nvSpPr>
            <p:cNvPr id="16" name="TextBox 15">
              <a:extLst>
                <a:ext uri="{FF2B5EF4-FFF2-40B4-BE49-F238E27FC236}">
                  <a16:creationId xmlns:a16="http://schemas.microsoft.com/office/drawing/2014/main" id="{75D64F91-98C9-2894-6D20-3D526710A669}"/>
                </a:ext>
              </a:extLst>
            </p:cNvPr>
            <p:cNvSpPr txBox="1"/>
            <p:nvPr/>
          </p:nvSpPr>
          <p:spPr>
            <a:xfrm>
              <a:off x="1495980" y="3383926"/>
              <a:ext cx="5002990" cy="461665"/>
            </a:xfrm>
            <a:prstGeom prst="rect">
              <a:avLst/>
            </a:prstGeom>
            <a:noFill/>
          </p:spPr>
          <p:txBody>
            <a:bodyPr wrap="square" rtlCol="0">
              <a:spAutoFit/>
            </a:bodyPr>
            <a:lstStyle>
              <a:defPPr>
                <a:defRPr lang="en-US"/>
              </a:defPPr>
              <a:lvl1pPr>
                <a:defRPr sz="2400" b="1"/>
              </a:lvl1pPr>
            </a:lstStyle>
            <a:p>
              <a:r>
                <a:rPr lang="en-US" dirty="0"/>
                <a:t>Cost-Efficient Solutions</a:t>
              </a:r>
            </a:p>
          </p:txBody>
        </p:sp>
        <p:pic>
          <p:nvPicPr>
            <p:cNvPr id="24" name="Graphic 23" descr="Speedometer Low with solid fill">
              <a:extLst>
                <a:ext uri="{FF2B5EF4-FFF2-40B4-BE49-F238E27FC236}">
                  <a16:creationId xmlns:a16="http://schemas.microsoft.com/office/drawing/2014/main" id="{497FF740-DF22-E59E-C9D5-975EBAB7EA33}"/>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a:stretch>
              <a:fillRect/>
            </a:stretch>
          </p:blipFill>
          <p:spPr>
            <a:xfrm>
              <a:off x="517869" y="3115100"/>
              <a:ext cx="914400" cy="914400"/>
            </a:xfrm>
            <a:prstGeom prst="rect">
              <a:avLst/>
            </a:prstGeom>
          </p:spPr>
        </p:pic>
      </p:grpSp>
      <p:grpSp>
        <p:nvGrpSpPr>
          <p:cNvPr id="29" name="Group 28">
            <a:extLst>
              <a:ext uri="{FF2B5EF4-FFF2-40B4-BE49-F238E27FC236}">
                <a16:creationId xmlns:a16="http://schemas.microsoft.com/office/drawing/2014/main" id="{D0AAF56A-1DCB-9102-E6A4-2B193AEFEF15}"/>
              </a:ext>
            </a:extLst>
          </p:cNvPr>
          <p:cNvGrpSpPr/>
          <p:nvPr/>
        </p:nvGrpSpPr>
        <p:grpSpPr>
          <a:xfrm>
            <a:off x="543784" y="1947768"/>
            <a:ext cx="4358382" cy="914400"/>
            <a:chOff x="543784" y="1947768"/>
            <a:chExt cx="4358382" cy="914400"/>
          </a:xfrm>
        </p:grpSpPr>
        <p:sp>
          <p:nvSpPr>
            <p:cNvPr id="19" name="TextBox 18">
              <a:extLst>
                <a:ext uri="{FF2B5EF4-FFF2-40B4-BE49-F238E27FC236}">
                  <a16:creationId xmlns:a16="http://schemas.microsoft.com/office/drawing/2014/main" id="{4876B4FA-88AE-915E-93C7-6985DA1119CF}"/>
                </a:ext>
              </a:extLst>
            </p:cNvPr>
            <p:cNvSpPr txBox="1"/>
            <p:nvPr/>
          </p:nvSpPr>
          <p:spPr>
            <a:xfrm>
              <a:off x="1495980" y="2212737"/>
              <a:ext cx="3406186" cy="461665"/>
            </a:xfrm>
            <a:prstGeom prst="rect">
              <a:avLst/>
            </a:prstGeom>
            <a:noFill/>
          </p:spPr>
          <p:txBody>
            <a:bodyPr wrap="square" rtlCol="0">
              <a:spAutoFit/>
            </a:bodyPr>
            <a:lstStyle/>
            <a:p>
              <a:r>
                <a:rPr lang="en-US" sz="2400" b="1" dirty="0"/>
                <a:t>Economic Uncertainty</a:t>
              </a:r>
            </a:p>
          </p:txBody>
        </p:sp>
        <p:pic>
          <p:nvPicPr>
            <p:cNvPr id="26" name="Graphic 25" descr="Downward trend graph with solid fill">
              <a:extLst>
                <a:ext uri="{FF2B5EF4-FFF2-40B4-BE49-F238E27FC236}">
                  <a16:creationId xmlns:a16="http://schemas.microsoft.com/office/drawing/2014/main" id="{6F2FD699-F78A-1112-B46E-10C11A583BFA}"/>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a:stretch>
              <a:fillRect/>
            </a:stretch>
          </p:blipFill>
          <p:spPr>
            <a:xfrm>
              <a:off x="543784" y="1947768"/>
              <a:ext cx="914400" cy="914400"/>
            </a:xfrm>
            <a:prstGeom prst="rect">
              <a:avLst/>
            </a:prstGeom>
          </p:spPr>
        </p:pic>
      </p:grpSp>
    </p:spTree>
    <p:extLst>
      <p:ext uri="{BB962C8B-B14F-4D97-AF65-F5344CB8AC3E}">
        <p14:creationId xmlns:p14="http://schemas.microsoft.com/office/powerpoint/2010/main" val="424386634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E5F94-9A56-2A72-60F7-6C93AF3F0EDE}"/>
              </a:ext>
            </a:extLst>
          </p:cNvPr>
          <p:cNvSpPr>
            <a:spLocks noGrp="1"/>
          </p:cNvSpPr>
          <p:nvPr>
            <p:ph type="title"/>
          </p:nvPr>
        </p:nvSpPr>
        <p:spPr>
          <a:xfrm>
            <a:off x="5496821" y="1371600"/>
            <a:ext cx="6034187" cy="1097280"/>
          </a:xfrm>
        </p:spPr>
        <p:txBody>
          <a:bodyPr vert="horz" lIns="91440" tIns="45720" rIns="91440" bIns="45720" rtlCol="0" anchor="t">
            <a:normAutofit/>
          </a:bodyPr>
          <a:lstStyle/>
          <a:p>
            <a:pPr>
              <a:lnSpc>
                <a:spcPct val="90000"/>
              </a:lnSpc>
            </a:pPr>
            <a:r>
              <a:rPr lang="en-US" sz="3600" dirty="0"/>
              <a:t>Introduction to the Blueprint and Flow Motif</a:t>
            </a:r>
          </a:p>
        </p:txBody>
      </p:sp>
      <p:pic>
        <p:nvPicPr>
          <p:cNvPr id="5" name="Content Placeholder 4" descr="Cloud Computing, Big Data Conceptual Simulation">
            <a:extLst>
              <a:ext uri="{FF2B5EF4-FFF2-40B4-BE49-F238E27FC236}">
                <a16:creationId xmlns:a16="http://schemas.microsoft.com/office/drawing/2014/main" id="{8C1AACED-245B-4FA2-B03C-7166DE3AAE91}"/>
              </a:ext>
            </a:extLst>
          </p:cNvPr>
          <p:cNvPicPr>
            <a:picLocks noGrp="1" noChangeAspect="1"/>
          </p:cNvPicPr>
          <p:nvPr>
            <p:ph sz="half" idx="1"/>
          </p:nvPr>
        </p:nvPicPr>
        <p:blipFill>
          <a:blip r:embed="rId3"/>
          <a:srcRect l="27167" r="32989"/>
          <a:stretch>
            <a:fillRect/>
          </a:stretch>
        </p:blipFill>
        <p:spPr>
          <a:xfrm>
            <a:off x="20" y="10"/>
            <a:ext cx="4857871" cy="6857990"/>
          </a:xfrm>
          <a:prstGeom prst="rect">
            <a:avLst/>
          </a:prstGeom>
        </p:spPr>
      </p:pic>
      <p:grpSp>
        <p:nvGrpSpPr>
          <p:cNvPr id="20" name="Group 19">
            <a:extLst>
              <a:ext uri="{FF2B5EF4-FFF2-40B4-BE49-F238E27FC236}">
                <a16:creationId xmlns:a16="http://schemas.microsoft.com/office/drawing/2014/main" id="{C4A9941E-5A20-BC51-9AF7-76C05D91F8F8}"/>
              </a:ext>
            </a:extLst>
          </p:cNvPr>
          <p:cNvGrpSpPr/>
          <p:nvPr/>
        </p:nvGrpSpPr>
        <p:grpSpPr>
          <a:xfrm>
            <a:off x="5528458" y="2768365"/>
            <a:ext cx="1620755" cy="2267084"/>
            <a:chOff x="5642758" y="2768365"/>
            <a:chExt cx="1620755" cy="2267084"/>
          </a:xfrm>
        </p:grpSpPr>
        <p:pic>
          <p:nvPicPr>
            <p:cNvPr id="11" name="Graphic 10" descr="Blueprint with solid fill">
              <a:extLst>
                <a:ext uri="{FF2B5EF4-FFF2-40B4-BE49-F238E27FC236}">
                  <a16:creationId xmlns:a16="http://schemas.microsoft.com/office/drawing/2014/main" id="{386B9E1C-AF3A-DAC9-01D9-A9E5E95512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42758" y="2768365"/>
              <a:ext cx="1620755" cy="1620755"/>
            </a:xfrm>
            <a:prstGeom prst="rect">
              <a:avLst/>
            </a:prstGeom>
          </p:spPr>
        </p:pic>
        <p:sp>
          <p:nvSpPr>
            <p:cNvPr id="16" name="TextBox 15">
              <a:extLst>
                <a:ext uri="{FF2B5EF4-FFF2-40B4-BE49-F238E27FC236}">
                  <a16:creationId xmlns:a16="http://schemas.microsoft.com/office/drawing/2014/main" id="{D398B5A7-9539-BD10-91E7-43E392D1BE05}"/>
                </a:ext>
              </a:extLst>
            </p:cNvPr>
            <p:cNvSpPr txBox="1"/>
            <p:nvPr/>
          </p:nvSpPr>
          <p:spPr>
            <a:xfrm>
              <a:off x="5876695" y="4389118"/>
              <a:ext cx="1152880" cy="646331"/>
            </a:xfrm>
            <a:prstGeom prst="rect">
              <a:avLst/>
            </a:prstGeom>
            <a:noFill/>
          </p:spPr>
          <p:txBody>
            <a:bodyPr wrap="none" rtlCol="0">
              <a:spAutoFit/>
            </a:bodyPr>
            <a:lstStyle/>
            <a:p>
              <a:pPr algn="ctr"/>
              <a:r>
                <a:rPr lang="en-US" dirty="0"/>
                <a:t>Blueprint</a:t>
              </a:r>
              <a:br>
                <a:rPr lang="en-US" dirty="0"/>
              </a:br>
              <a:r>
                <a:rPr lang="en-US" dirty="0"/>
                <a:t>Approach</a:t>
              </a:r>
            </a:p>
          </p:txBody>
        </p:sp>
      </p:grpSp>
      <p:grpSp>
        <p:nvGrpSpPr>
          <p:cNvPr id="22" name="Group 21">
            <a:extLst>
              <a:ext uri="{FF2B5EF4-FFF2-40B4-BE49-F238E27FC236}">
                <a16:creationId xmlns:a16="http://schemas.microsoft.com/office/drawing/2014/main" id="{7300DD96-D14C-C04F-860A-E63C7182AC00}"/>
              </a:ext>
            </a:extLst>
          </p:cNvPr>
          <p:cNvGrpSpPr/>
          <p:nvPr/>
        </p:nvGrpSpPr>
        <p:grpSpPr>
          <a:xfrm>
            <a:off x="7747245" y="2768363"/>
            <a:ext cx="1620755" cy="2267086"/>
            <a:chOff x="7861545" y="2768363"/>
            <a:chExt cx="1620755" cy="2267086"/>
          </a:xfrm>
        </p:grpSpPr>
        <p:pic>
          <p:nvPicPr>
            <p:cNvPr id="8" name="Graphic 7" descr="Workflow with solid fill">
              <a:extLst>
                <a:ext uri="{FF2B5EF4-FFF2-40B4-BE49-F238E27FC236}">
                  <a16:creationId xmlns:a16="http://schemas.microsoft.com/office/drawing/2014/main" id="{AC7F80C3-7E44-8A7C-4739-1CA0A89A8A3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a:stretch>
              <a:fillRect/>
            </a:stretch>
          </p:blipFill>
          <p:spPr>
            <a:xfrm>
              <a:off x="7861545" y="2768363"/>
              <a:ext cx="1620755" cy="1620755"/>
            </a:xfrm>
            <a:prstGeom prst="rect">
              <a:avLst/>
            </a:prstGeom>
          </p:spPr>
        </p:pic>
        <p:sp>
          <p:nvSpPr>
            <p:cNvPr id="17" name="TextBox 16">
              <a:extLst>
                <a:ext uri="{FF2B5EF4-FFF2-40B4-BE49-F238E27FC236}">
                  <a16:creationId xmlns:a16="http://schemas.microsoft.com/office/drawing/2014/main" id="{615E511D-81ED-F9F1-6DDB-30E190628108}"/>
                </a:ext>
              </a:extLst>
            </p:cNvPr>
            <p:cNvSpPr txBox="1"/>
            <p:nvPr/>
          </p:nvSpPr>
          <p:spPr>
            <a:xfrm>
              <a:off x="8283302" y="4389118"/>
              <a:ext cx="777240" cy="646331"/>
            </a:xfrm>
            <a:prstGeom prst="rect">
              <a:avLst/>
            </a:prstGeom>
            <a:noFill/>
          </p:spPr>
          <p:txBody>
            <a:bodyPr wrap="square" rtlCol="0">
              <a:spAutoFit/>
            </a:bodyPr>
            <a:lstStyle/>
            <a:p>
              <a:pPr algn="ctr"/>
              <a:r>
                <a:rPr lang="en-US" dirty="0"/>
                <a:t>Flow Motif</a:t>
              </a:r>
            </a:p>
          </p:txBody>
        </p:sp>
      </p:grpSp>
      <p:grpSp>
        <p:nvGrpSpPr>
          <p:cNvPr id="24" name="Group 23">
            <a:extLst>
              <a:ext uri="{FF2B5EF4-FFF2-40B4-BE49-F238E27FC236}">
                <a16:creationId xmlns:a16="http://schemas.microsoft.com/office/drawing/2014/main" id="{80314B78-1FFC-D7DB-BBB0-C9289055E84D}"/>
              </a:ext>
            </a:extLst>
          </p:cNvPr>
          <p:cNvGrpSpPr/>
          <p:nvPr/>
        </p:nvGrpSpPr>
        <p:grpSpPr>
          <a:xfrm>
            <a:off x="9937077" y="2768363"/>
            <a:ext cx="1678665" cy="2267085"/>
            <a:chOff x="10051377" y="2768363"/>
            <a:chExt cx="1678665" cy="2267085"/>
          </a:xfrm>
        </p:grpSpPr>
        <p:pic>
          <p:nvPicPr>
            <p:cNvPr id="6" name="Graphic 5" descr="Upload with solid fill">
              <a:extLst>
                <a:ext uri="{FF2B5EF4-FFF2-40B4-BE49-F238E27FC236}">
                  <a16:creationId xmlns:a16="http://schemas.microsoft.com/office/drawing/2014/main" id="{97B3BB51-DD13-E93B-17D7-BEE3127EC8A4}"/>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a:stretch>
              <a:fillRect/>
            </a:stretch>
          </p:blipFill>
          <p:spPr>
            <a:xfrm>
              <a:off x="10080333" y="2768363"/>
              <a:ext cx="1620755" cy="1620755"/>
            </a:xfrm>
            <a:prstGeom prst="rect">
              <a:avLst/>
            </a:prstGeom>
          </p:spPr>
        </p:pic>
        <p:sp>
          <p:nvSpPr>
            <p:cNvPr id="18" name="TextBox 17">
              <a:extLst>
                <a:ext uri="{FF2B5EF4-FFF2-40B4-BE49-F238E27FC236}">
                  <a16:creationId xmlns:a16="http://schemas.microsoft.com/office/drawing/2014/main" id="{9AF09469-1D51-DA59-051E-92BA110E82D3}"/>
                </a:ext>
              </a:extLst>
            </p:cNvPr>
            <p:cNvSpPr txBox="1"/>
            <p:nvPr/>
          </p:nvSpPr>
          <p:spPr>
            <a:xfrm>
              <a:off x="10051377" y="4389117"/>
              <a:ext cx="1678665" cy="646331"/>
            </a:xfrm>
            <a:prstGeom prst="rect">
              <a:avLst/>
            </a:prstGeom>
            <a:noFill/>
          </p:spPr>
          <p:txBody>
            <a:bodyPr wrap="none" rtlCol="0">
              <a:spAutoFit/>
            </a:bodyPr>
            <a:lstStyle/>
            <a:p>
              <a:pPr algn="ctr"/>
              <a:r>
                <a:rPr lang="en-US" dirty="0"/>
                <a:t>Scalable Cloud</a:t>
              </a:r>
              <a:br>
                <a:rPr lang="en-US" dirty="0"/>
              </a:br>
              <a:r>
                <a:rPr lang="en-US" dirty="0"/>
                <a:t>Solutions</a:t>
              </a:r>
            </a:p>
          </p:txBody>
        </p:sp>
      </p:grpSp>
    </p:spTree>
    <p:extLst>
      <p:ext uri="{BB962C8B-B14F-4D97-AF65-F5344CB8AC3E}">
        <p14:creationId xmlns:p14="http://schemas.microsoft.com/office/powerpoint/2010/main" val="2851083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0"/>
                                        </p:tgtEl>
                                      </p:cBhvr>
                                    </p:animEffect>
                                    <p:animScale>
                                      <p:cBhvr>
                                        <p:cTn id="7" dur="250" autoRev="1" fill="hold"/>
                                        <p:tgtEl>
                                          <p:spTgt spid="20"/>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22"/>
                                        </p:tgtEl>
                                      </p:cBhvr>
                                    </p:animEffect>
                                    <p:animScale>
                                      <p:cBhvr>
                                        <p:cTn id="12" dur="250" autoRev="1" fill="hold"/>
                                        <p:tgtEl>
                                          <p:spTgt spid="22"/>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24"/>
                                        </p:tgtEl>
                                      </p:cBhvr>
                                    </p:animEffect>
                                    <p:animScale>
                                      <p:cBhvr>
                                        <p:cTn id="17" dur="25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3CF600A-DE13-0988-B197-3C569EE2ACE0}"/>
              </a:ext>
            </a:extLst>
          </p:cNvPr>
          <p:cNvSpPr>
            <a:spLocks noGrp="1"/>
          </p:cNvSpPr>
          <p:nvPr>
            <p:ph type="title"/>
          </p:nvPr>
        </p:nvSpPr>
        <p:spPr>
          <a:xfrm>
            <a:off x="5431536" y="978408"/>
            <a:ext cx="6236208" cy="1463040"/>
          </a:xfrm>
        </p:spPr>
        <p:txBody>
          <a:bodyPr vert="horz" lIns="91440" tIns="45720" rIns="91440" bIns="45720" rtlCol="0" anchor="t">
            <a:normAutofit/>
          </a:bodyPr>
          <a:lstStyle/>
          <a:p>
            <a:r>
              <a:rPr lang="en-US" b="1" kern="1200">
                <a:solidFill>
                  <a:schemeClr val="tx1"/>
                </a:solidFill>
                <a:latin typeface="+mj-lt"/>
                <a:ea typeface="+mj-ea"/>
                <a:cs typeface="+mj-cs"/>
              </a:rPr>
              <a:t>Developer Productivity Demands</a:t>
            </a:r>
          </a:p>
        </p:txBody>
      </p:sp>
      <p:pic>
        <p:nvPicPr>
          <p:cNvPr id="5" name="Content Placeholder 4" descr="Cropped shot of two handsome friends sitting together in a coffeeshop and giving each other a fist bump">
            <a:extLst>
              <a:ext uri="{FF2B5EF4-FFF2-40B4-BE49-F238E27FC236}">
                <a16:creationId xmlns:a16="http://schemas.microsoft.com/office/drawing/2014/main" id="{2A27B7BE-5E19-4602-8558-254BDC951ABD}"/>
              </a:ext>
            </a:extLst>
          </p:cNvPr>
          <p:cNvPicPr>
            <a:picLocks noGrp="1" noChangeAspect="1"/>
          </p:cNvPicPr>
          <p:nvPr>
            <p:ph sz="half" idx="1"/>
          </p:nvPr>
        </p:nvPicPr>
        <p:blipFill>
          <a:blip r:embed="rId3"/>
          <a:srcRect l="26961" r="24947"/>
          <a:stretch>
            <a:fillRect/>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oup 21">
            <a:extLst>
              <a:ext uri="{FF2B5EF4-FFF2-40B4-BE49-F238E27FC236}">
                <a16:creationId xmlns:a16="http://schemas.microsoft.com/office/drawing/2014/main" id="{DBC552ED-1304-C181-587B-EFDC848C936B}"/>
              </a:ext>
            </a:extLst>
          </p:cNvPr>
          <p:cNvGrpSpPr/>
          <p:nvPr/>
        </p:nvGrpSpPr>
        <p:grpSpPr>
          <a:xfrm>
            <a:off x="5706576" y="5061797"/>
            <a:ext cx="5180089" cy="914400"/>
            <a:chOff x="5706576" y="5061797"/>
            <a:chExt cx="5180089" cy="914400"/>
          </a:xfrm>
        </p:grpSpPr>
        <p:sp>
          <p:nvSpPr>
            <p:cNvPr id="7" name="TextBox 6">
              <a:extLst>
                <a:ext uri="{FF2B5EF4-FFF2-40B4-BE49-F238E27FC236}">
                  <a16:creationId xmlns:a16="http://schemas.microsoft.com/office/drawing/2014/main" id="{03CBE8C8-8371-411E-7D90-A9333C1B638E}"/>
                </a:ext>
              </a:extLst>
            </p:cNvPr>
            <p:cNvSpPr txBox="1"/>
            <p:nvPr/>
          </p:nvSpPr>
          <p:spPr>
            <a:xfrm>
              <a:off x="6664754" y="5288165"/>
              <a:ext cx="4221911" cy="461665"/>
            </a:xfrm>
            <a:prstGeom prst="rect">
              <a:avLst/>
            </a:prstGeom>
            <a:noFill/>
          </p:spPr>
          <p:txBody>
            <a:bodyPr wrap="square" rtlCol="0">
              <a:spAutoFit/>
            </a:bodyPr>
            <a:lstStyle>
              <a:defPPr>
                <a:defRPr lang="en-US"/>
              </a:defPPr>
              <a:lvl1pPr>
                <a:defRPr sz="2400" b="1"/>
              </a:lvl1pPr>
            </a:lstStyle>
            <a:p>
              <a:r>
                <a:rPr lang="en-US" dirty="0"/>
                <a:t>Accelerated Velocity</a:t>
              </a:r>
            </a:p>
          </p:txBody>
        </p:sp>
        <p:pic>
          <p:nvPicPr>
            <p:cNvPr id="17" name="Graphic 16" descr="Repeat with solid fill">
              <a:extLst>
                <a:ext uri="{FF2B5EF4-FFF2-40B4-BE49-F238E27FC236}">
                  <a16:creationId xmlns:a16="http://schemas.microsoft.com/office/drawing/2014/main" id="{7EDB5328-1C25-ACDD-B23C-6EA1417273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06576" y="5061797"/>
              <a:ext cx="914400" cy="914400"/>
            </a:xfrm>
            <a:prstGeom prst="rect">
              <a:avLst/>
            </a:prstGeom>
          </p:spPr>
        </p:pic>
      </p:grpSp>
      <p:grpSp>
        <p:nvGrpSpPr>
          <p:cNvPr id="23" name="Group 22">
            <a:extLst>
              <a:ext uri="{FF2B5EF4-FFF2-40B4-BE49-F238E27FC236}">
                <a16:creationId xmlns:a16="http://schemas.microsoft.com/office/drawing/2014/main" id="{A936B1C2-B7CD-8B08-1989-846A2D3D1698}"/>
              </a:ext>
            </a:extLst>
          </p:cNvPr>
          <p:cNvGrpSpPr/>
          <p:nvPr/>
        </p:nvGrpSpPr>
        <p:grpSpPr>
          <a:xfrm>
            <a:off x="5637276" y="3847877"/>
            <a:ext cx="6030468" cy="914400"/>
            <a:chOff x="5637276" y="3847877"/>
            <a:chExt cx="6030468" cy="914400"/>
          </a:xfrm>
        </p:grpSpPr>
        <p:sp>
          <p:nvSpPr>
            <p:cNvPr id="8" name="TextBox 7">
              <a:extLst>
                <a:ext uri="{FF2B5EF4-FFF2-40B4-BE49-F238E27FC236}">
                  <a16:creationId xmlns:a16="http://schemas.microsoft.com/office/drawing/2014/main" id="{9CC0B080-735B-3929-5EC8-317EAB5D07A4}"/>
                </a:ext>
              </a:extLst>
            </p:cNvPr>
            <p:cNvSpPr txBox="1"/>
            <p:nvPr/>
          </p:nvSpPr>
          <p:spPr>
            <a:xfrm>
              <a:off x="6664754" y="4135534"/>
              <a:ext cx="5002990" cy="461665"/>
            </a:xfrm>
            <a:prstGeom prst="rect">
              <a:avLst/>
            </a:prstGeom>
            <a:noFill/>
          </p:spPr>
          <p:txBody>
            <a:bodyPr wrap="square" rtlCol="0">
              <a:spAutoFit/>
            </a:bodyPr>
            <a:lstStyle>
              <a:defPPr>
                <a:defRPr lang="en-US"/>
              </a:defPPr>
              <a:lvl1pPr>
                <a:defRPr sz="2400" b="1"/>
              </a:lvl1pPr>
            </a:lstStyle>
            <a:p>
              <a:r>
                <a:rPr lang="en-US" dirty="0"/>
                <a:t>Focus on Features</a:t>
              </a:r>
            </a:p>
          </p:txBody>
        </p:sp>
        <p:pic>
          <p:nvPicPr>
            <p:cNvPr id="19" name="Graphic 18" descr="Programmer male with solid fill">
              <a:extLst>
                <a:ext uri="{FF2B5EF4-FFF2-40B4-BE49-F238E27FC236}">
                  <a16:creationId xmlns:a16="http://schemas.microsoft.com/office/drawing/2014/main" id="{7C1162E9-B958-32BC-AF43-8398EAF0FCC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37276" y="3847877"/>
              <a:ext cx="914400" cy="914400"/>
            </a:xfrm>
            <a:prstGeom prst="rect">
              <a:avLst/>
            </a:prstGeom>
          </p:spPr>
        </p:pic>
      </p:grpSp>
      <p:grpSp>
        <p:nvGrpSpPr>
          <p:cNvPr id="24" name="Group 23">
            <a:extLst>
              <a:ext uri="{FF2B5EF4-FFF2-40B4-BE49-F238E27FC236}">
                <a16:creationId xmlns:a16="http://schemas.microsoft.com/office/drawing/2014/main" id="{927893A0-E8A0-85B8-5B8E-1A74AA280AEF}"/>
              </a:ext>
            </a:extLst>
          </p:cNvPr>
          <p:cNvGrpSpPr/>
          <p:nvPr/>
        </p:nvGrpSpPr>
        <p:grpSpPr>
          <a:xfrm>
            <a:off x="5637276" y="2513081"/>
            <a:ext cx="4389886" cy="914400"/>
            <a:chOff x="5637276" y="2513081"/>
            <a:chExt cx="4389886" cy="914400"/>
          </a:xfrm>
        </p:grpSpPr>
        <p:sp>
          <p:nvSpPr>
            <p:cNvPr id="9" name="TextBox 8">
              <a:extLst>
                <a:ext uri="{FF2B5EF4-FFF2-40B4-BE49-F238E27FC236}">
                  <a16:creationId xmlns:a16="http://schemas.microsoft.com/office/drawing/2014/main" id="{E7787DB2-9577-FB3F-5DB0-2BBA0CF7E6B5}"/>
                </a:ext>
              </a:extLst>
            </p:cNvPr>
            <p:cNvSpPr txBox="1"/>
            <p:nvPr/>
          </p:nvSpPr>
          <p:spPr>
            <a:xfrm>
              <a:off x="6620976" y="2844939"/>
              <a:ext cx="3406186" cy="461665"/>
            </a:xfrm>
            <a:prstGeom prst="rect">
              <a:avLst/>
            </a:prstGeom>
            <a:noFill/>
          </p:spPr>
          <p:txBody>
            <a:bodyPr wrap="square" rtlCol="0">
              <a:spAutoFit/>
            </a:bodyPr>
            <a:lstStyle/>
            <a:p>
              <a:r>
                <a:rPr lang="en-US" sz="2400" b="1" dirty="0"/>
                <a:t>Faster Time-to-Market</a:t>
              </a:r>
            </a:p>
          </p:txBody>
        </p:sp>
        <p:pic>
          <p:nvPicPr>
            <p:cNvPr id="21" name="Graphic 20" descr="Register with solid fill">
              <a:extLst>
                <a:ext uri="{FF2B5EF4-FFF2-40B4-BE49-F238E27FC236}">
                  <a16:creationId xmlns:a16="http://schemas.microsoft.com/office/drawing/2014/main" id="{33836CFB-ADFE-73F4-3D26-46A23D52608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37276" y="2513081"/>
              <a:ext cx="914400" cy="914400"/>
            </a:xfrm>
            <a:prstGeom prst="rect">
              <a:avLst/>
            </a:prstGeom>
          </p:spPr>
        </p:pic>
      </p:grpSp>
    </p:spTree>
    <p:extLst>
      <p:ext uri="{BB962C8B-B14F-4D97-AF65-F5344CB8AC3E}">
        <p14:creationId xmlns:p14="http://schemas.microsoft.com/office/powerpoint/2010/main" val="125561163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EF92585-7A99-6108-9663-8C59032742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0" name="Freeform: Shape 9">
            <a:extLst>
              <a:ext uri="{FF2B5EF4-FFF2-40B4-BE49-F238E27FC236}">
                <a16:creationId xmlns:a16="http://schemas.microsoft.com/office/drawing/2014/main" id="{C6D5B03A-B780-A698-DFA9-C9932F22D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3845" y="3079474"/>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7B23CEA9-C7F6-4F27-09C9-07FFBF1F93D4}"/>
              </a:ext>
            </a:extLst>
          </p:cNvPr>
          <p:cNvSpPr>
            <a:spLocks noGrp="1"/>
          </p:cNvSpPr>
          <p:nvPr>
            <p:ph type="title"/>
          </p:nvPr>
        </p:nvSpPr>
        <p:spPr>
          <a:xfrm>
            <a:off x="521208" y="1325880"/>
            <a:ext cx="11155680" cy="1408176"/>
          </a:xfrm>
        </p:spPr>
        <p:txBody>
          <a:bodyPr anchor="b">
            <a:normAutofit/>
          </a:bodyPr>
          <a:lstStyle/>
          <a:p>
            <a:r>
              <a:rPr lang="en-US" sz="6800"/>
              <a:t>Conclusion</a:t>
            </a:r>
          </a:p>
        </p:txBody>
      </p:sp>
      <p:graphicFrame>
        <p:nvGraphicFramePr>
          <p:cNvPr id="11" name="Content Placeholder 2">
            <a:extLst>
              <a:ext uri="{FF2B5EF4-FFF2-40B4-BE49-F238E27FC236}">
                <a16:creationId xmlns:a16="http://schemas.microsoft.com/office/drawing/2014/main" id="{7CEBE7A2-BE15-ACD1-8EB6-DDEC20927982}"/>
              </a:ext>
            </a:extLst>
          </p:cNvPr>
          <p:cNvGraphicFramePr>
            <a:graphicFrameLocks noGrp="1"/>
          </p:cNvGraphicFramePr>
          <p:nvPr>
            <p:ph idx="1"/>
            <p:extLst>
              <p:ext uri="{D42A27DB-BD31-4B8C-83A1-F6EECF244321}">
                <p14:modId xmlns:p14="http://schemas.microsoft.com/office/powerpoint/2010/main" val="1411062935"/>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521208" y="3785616"/>
          <a:ext cx="11155680" cy="24688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8073285"/>
      </p:ext>
    </p:extLst>
  </p:cSld>
  <p:clrMapOvr>
    <a:overrideClrMapping bg1="dk1" tx1="lt1" bg2="dk2" tx2="lt2" accent1="accent1" accent2="accent2" accent3="accent3" accent4="accent4" accent5="accent5" accent6="accent6" hlink="hlink" folHlink="folHlink"/>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A93765A1-9446-BFED-DA47-98C53D99D0C9}"/>
              </a:ext>
            </a:extLst>
          </p:cNvPr>
          <p:cNvSpPr>
            <a:spLocks noGrp="1"/>
          </p:cNvSpPr>
          <p:nvPr>
            <p:ph type="ctrTitle"/>
          </p:nvPr>
        </p:nvSpPr>
        <p:spPr>
          <a:xfrm>
            <a:off x="521208" y="1211766"/>
            <a:ext cx="7237052" cy="4727988"/>
          </a:xfrm>
        </p:spPr>
        <p:txBody>
          <a:bodyPr anchor="b">
            <a:normAutofit/>
          </a:bodyPr>
          <a:lstStyle/>
          <a:p>
            <a:r>
              <a:rPr lang="en-US" sz="7400" dirty="0"/>
              <a:t>Serverless Architecture Styles</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20715111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2432BC2-B0CA-4EF6-3601-72BA6BF43A1A}"/>
              </a:ext>
            </a:extLst>
          </p:cNvPr>
          <p:cNvSpPr>
            <a:spLocks noGrp="1"/>
          </p:cNvSpPr>
          <p:nvPr>
            <p:ph type="title"/>
          </p:nvPr>
        </p:nvSpPr>
        <p:spPr>
          <a:xfrm>
            <a:off x="521208" y="978408"/>
            <a:ext cx="5020056" cy="1664208"/>
          </a:xfrm>
        </p:spPr>
        <p:txBody>
          <a:bodyPr vert="horz" lIns="91440" tIns="45720" rIns="91440" bIns="45720" rtlCol="0" anchor="t">
            <a:normAutofit/>
          </a:bodyPr>
          <a:lstStyle/>
          <a:p>
            <a:r>
              <a:rPr lang="en-US" b="1" kern="1200">
                <a:solidFill>
                  <a:schemeClr val="tx1"/>
                </a:solidFill>
                <a:latin typeface="+mj-lt"/>
                <a:ea typeface="+mj-ea"/>
                <a:cs typeface="+mj-cs"/>
              </a:rPr>
              <a:t>Event-Driven Architectures</a:t>
            </a:r>
          </a:p>
        </p:txBody>
      </p:sp>
      <p:sp>
        <p:nvSpPr>
          <p:cNvPr id="14" name="Rectangle 13">
            <a:extLst>
              <a:ext uri="{FF2B5EF4-FFF2-40B4-BE49-F238E27FC236}">
                <a16:creationId xmlns:a16="http://schemas.microsoft.com/office/drawing/2014/main" id="{B3367C65-B72C-202E-98A7-9B20F8F2F5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7" y="508090"/>
            <a:ext cx="502005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6" name="Rectangle 15">
            <a:extLst>
              <a:ext uri="{FF2B5EF4-FFF2-40B4-BE49-F238E27FC236}">
                <a16:creationId xmlns:a16="http://schemas.microsoft.com/office/drawing/2014/main" id="{AE558C32-DE71-E6B3-A032-D3EA9CB0F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6463" y="611650"/>
            <a:ext cx="5504688"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Content Placeholder 4" descr="High Technology Abstract Backgrounds">
            <a:extLst>
              <a:ext uri="{FF2B5EF4-FFF2-40B4-BE49-F238E27FC236}">
                <a16:creationId xmlns:a16="http://schemas.microsoft.com/office/drawing/2014/main" id="{AD87662F-7F30-4D17-A2CB-22BD6D32CAF5}"/>
              </a:ext>
            </a:extLst>
          </p:cNvPr>
          <p:cNvPicPr>
            <a:picLocks noGrp="1" noChangeAspect="1"/>
          </p:cNvPicPr>
          <p:nvPr>
            <p:ph sz="half" idx="1"/>
          </p:nvPr>
        </p:nvPicPr>
        <p:blipFill>
          <a:blip r:embed="rId3"/>
          <a:srcRect l="14968" r="9615" b="-1"/>
          <a:stretch>
            <a:fillRect/>
          </a:stretch>
        </p:blipFill>
        <p:spPr>
          <a:xfrm>
            <a:off x="517867" y="2834640"/>
            <a:ext cx="5020056" cy="3511296"/>
          </a:xfrm>
          <a:prstGeom prst="rect">
            <a:avLst/>
          </a:prstGeom>
        </p:spPr>
      </p:pic>
      <p:sp>
        <p:nvSpPr>
          <p:cNvPr id="4" name="Content Placeholder 3">
            <a:extLst>
              <a:ext uri="{FF2B5EF4-FFF2-40B4-BE49-F238E27FC236}">
                <a16:creationId xmlns:a16="http://schemas.microsoft.com/office/drawing/2014/main" id="{00E67656-FF95-155C-C1CF-A91126371CA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63056" y="978408"/>
            <a:ext cx="5504688" cy="5367528"/>
          </a:xfrm>
        </p:spPr>
        <p:txBody>
          <a:bodyPr>
            <a:normAutofit/>
          </a:bodyPr>
          <a:lstStyle/>
          <a:p>
            <a:pPr marL="0" indent="0">
              <a:spcBef>
                <a:spcPts val="2500"/>
              </a:spcBef>
              <a:buFont typeface="Arial" panose="020B0604020202020204" pitchFamily="34" charset="0"/>
              <a:buNone/>
            </a:pPr>
            <a:r>
              <a:rPr lang="en-US" sz="1400" b="1" dirty="0"/>
              <a:t>Serverless Function Triggers</a:t>
            </a:r>
          </a:p>
          <a:p>
            <a:pPr marL="0" lvl="1" indent="0">
              <a:buNone/>
            </a:pPr>
            <a:r>
              <a:rPr lang="en-US" sz="1400" dirty="0"/>
              <a:t>In event-driven architectures, functions respond to triggers such as HTTP requests, database changes, or file uploads.</a:t>
            </a:r>
          </a:p>
          <a:p>
            <a:pPr marL="0" indent="0">
              <a:spcBef>
                <a:spcPts val="2500"/>
              </a:spcBef>
              <a:buFont typeface="Arial" panose="020B0604020202020204" pitchFamily="34" charset="0"/>
              <a:buNone/>
            </a:pPr>
            <a:r>
              <a:rPr lang="en-US" sz="1400" b="1" dirty="0"/>
              <a:t>Scalable Reactive Systems</a:t>
            </a:r>
          </a:p>
          <a:p>
            <a:pPr marL="0" lvl="1" indent="0">
              <a:buFont typeface="Arial" panose="020B0604020202020204" pitchFamily="34" charset="0"/>
              <a:buNone/>
            </a:pPr>
            <a:r>
              <a:rPr lang="en-US" sz="1400" dirty="0"/>
              <a:t>Event-driven models support scalable and reactive systems by leveraging flexible and elastic pipelines.</a:t>
            </a:r>
          </a:p>
          <a:p>
            <a:pPr marL="0" indent="0">
              <a:spcBef>
                <a:spcPts val="2500"/>
              </a:spcBef>
              <a:buFont typeface="Arial" panose="020B0604020202020204" pitchFamily="34" charset="0"/>
              <a:buNone/>
            </a:pPr>
            <a:r>
              <a:rPr lang="en-US" sz="1400" b="1" dirty="0"/>
              <a:t>Circuit Diagram Metaphor</a:t>
            </a:r>
          </a:p>
          <a:p>
            <a:pPr marL="0" lvl="1" indent="0">
              <a:buFont typeface="Arial" panose="020B0604020202020204" pitchFamily="34" charset="0"/>
              <a:buNone/>
            </a:pPr>
            <a:r>
              <a:rPr lang="en-US" sz="1400" dirty="0"/>
              <a:t>Events are visualized as sparks in a circuit diagram, igniting flows within the architecture.</a:t>
            </a:r>
          </a:p>
          <a:p>
            <a:pPr marL="0" indent="0">
              <a:spcBef>
                <a:spcPts val="2500"/>
              </a:spcBef>
              <a:buFont typeface="Arial" panose="020B0604020202020204" pitchFamily="34" charset="0"/>
              <a:buNone/>
            </a:pPr>
            <a:r>
              <a:rPr lang="en-US" sz="1400" b="1" dirty="0"/>
              <a:t>Avoiding Anti-Patterns</a:t>
            </a:r>
          </a:p>
          <a:p>
            <a:pPr marL="0" lvl="1" indent="0">
              <a:buFont typeface="Arial" panose="020B0604020202020204" pitchFamily="34" charset="0"/>
              <a:buNone/>
            </a:pPr>
            <a:r>
              <a:rPr lang="en-US" sz="1400" dirty="0"/>
              <a:t>Avoid one function handling too many event types to maintain clarity and ease of maintenance.</a:t>
            </a:r>
          </a:p>
        </p:txBody>
      </p:sp>
    </p:spTree>
    <p:extLst>
      <p:ext uri="{BB962C8B-B14F-4D97-AF65-F5344CB8AC3E}">
        <p14:creationId xmlns:p14="http://schemas.microsoft.com/office/powerpoint/2010/main" val="4081264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7" end="7"/>
                                            </p:txEl>
                                          </p:spTgt>
                                        </p:tgtEl>
                                        <p:attrNameLst>
                                          <p:attrName>style.visibility</p:attrName>
                                        </p:attrNameLst>
                                      </p:cBhvr>
                                      <p:to>
                                        <p:strVal val="visible"/>
                                      </p:to>
                                    </p:set>
                                    <p:animEffect transition="in" filter="fade">
                                      <p:cBhvr>
                                        <p:cTn id="34"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1" name="Rectangle 10">
            <a:extLst>
              <a:ext uri="{FF2B5EF4-FFF2-40B4-BE49-F238E27FC236}">
                <a16:creationId xmlns:a16="http://schemas.microsoft.com/office/drawing/2014/main" id="{DC81933E-93BD-38CE-3C98-D10B2844C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341299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3" name="Rectangle 12">
            <a:extLst>
              <a:ext uri="{FF2B5EF4-FFF2-40B4-BE49-F238E27FC236}">
                <a16:creationId xmlns:a16="http://schemas.microsoft.com/office/drawing/2014/main" id="{5B3B7A5C-39EE-77A0-28F9-DF5137231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611650"/>
            <a:ext cx="7031736"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5036DA66-ED41-7973-5452-F1E55AD28A8E}"/>
              </a:ext>
            </a:extLst>
          </p:cNvPr>
          <p:cNvSpPr>
            <a:spLocks noGrp="1"/>
          </p:cNvSpPr>
          <p:nvPr>
            <p:ph type="title"/>
          </p:nvPr>
        </p:nvSpPr>
        <p:spPr>
          <a:xfrm>
            <a:off x="521208" y="978408"/>
            <a:ext cx="3410712" cy="5376672"/>
          </a:xfrm>
        </p:spPr>
        <p:txBody>
          <a:bodyPr>
            <a:normAutofit/>
          </a:bodyPr>
          <a:lstStyle/>
          <a:p>
            <a:r>
              <a:rPr lang="en-US" sz="3700" dirty="0"/>
              <a:t>Microservices with </a:t>
            </a:r>
            <a:r>
              <a:rPr lang="en-US" sz="3700" dirty="0" err="1"/>
              <a:t>FaaS</a:t>
            </a:r>
            <a:endParaRPr lang="en-US" sz="3700" dirty="0"/>
          </a:p>
        </p:txBody>
      </p:sp>
      <p:graphicFrame>
        <p:nvGraphicFramePr>
          <p:cNvPr id="4" name="Content Placeholder 4">
            <a:extLst>
              <a:ext uri="{FF2B5EF4-FFF2-40B4-BE49-F238E27FC236}">
                <a16:creationId xmlns:a16="http://schemas.microsoft.com/office/drawing/2014/main" id="{C7A266A4-90C9-4281-AEC0-001928C6FA57}"/>
              </a:ext>
            </a:extLst>
          </p:cNvPr>
          <p:cNvGraphicFramePr>
            <a:graphicFrameLocks noGrp="1"/>
          </p:cNvGraphicFramePr>
          <p:nvPr>
            <p:ph idx="1"/>
            <p:extLst>
              <p:ext uri="{D42A27DB-BD31-4B8C-83A1-F6EECF244321}">
                <p14:modId xmlns:p14="http://schemas.microsoft.com/office/powerpoint/2010/main" val="376175145"/>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636008" y="1042416"/>
          <a:ext cx="7031736" cy="53126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9035166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1" name="Rectangle 10">
            <a:extLst>
              <a:ext uri="{FF2B5EF4-FFF2-40B4-BE49-F238E27FC236}">
                <a16:creationId xmlns:a16="http://schemas.microsoft.com/office/drawing/2014/main" id="{DC81933E-93BD-38CE-3C98-D10B2844C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341299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3" name="Rectangle 12">
            <a:extLst>
              <a:ext uri="{FF2B5EF4-FFF2-40B4-BE49-F238E27FC236}">
                <a16:creationId xmlns:a16="http://schemas.microsoft.com/office/drawing/2014/main" id="{5B3B7A5C-39EE-77A0-28F9-DF5137231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611650"/>
            <a:ext cx="7031736"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750269C1-D58E-EA65-86D6-8A2C67E2724B}"/>
              </a:ext>
            </a:extLst>
          </p:cNvPr>
          <p:cNvSpPr>
            <a:spLocks noGrp="1"/>
          </p:cNvSpPr>
          <p:nvPr>
            <p:ph type="title"/>
          </p:nvPr>
        </p:nvSpPr>
        <p:spPr>
          <a:xfrm>
            <a:off x="521208" y="978408"/>
            <a:ext cx="3410712" cy="5376672"/>
          </a:xfrm>
        </p:spPr>
        <p:txBody>
          <a:bodyPr>
            <a:normAutofit/>
          </a:bodyPr>
          <a:lstStyle/>
          <a:p>
            <a:r>
              <a:rPr lang="en-US" sz="4000"/>
              <a:t>Orchestration and Workflow Patterns</a:t>
            </a:r>
          </a:p>
        </p:txBody>
      </p:sp>
      <p:graphicFrame>
        <p:nvGraphicFramePr>
          <p:cNvPr id="4" name="Content Placeholder 4">
            <a:extLst>
              <a:ext uri="{FF2B5EF4-FFF2-40B4-BE49-F238E27FC236}">
                <a16:creationId xmlns:a16="http://schemas.microsoft.com/office/drawing/2014/main" id="{ECCCED1E-77E6-44FE-99AB-965F3BCAC962}"/>
              </a:ext>
            </a:extLst>
          </p:cNvPr>
          <p:cNvGraphicFramePr>
            <a:graphicFrameLocks noGrp="1"/>
          </p:cNvGraphicFramePr>
          <p:nvPr>
            <p:ph idx="1"/>
            <p:extLst>
              <p:ext uri="{D42A27DB-BD31-4B8C-83A1-F6EECF244321}">
                <p14:modId xmlns:p14="http://schemas.microsoft.com/office/powerpoint/2010/main" val="3241705171"/>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636008" y="1042416"/>
          <a:ext cx="7031736" cy="53126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11943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0A4E25-0F1A-B5F4-F7D9-D62EE4BD19C7}"/>
              </a:ext>
            </a:extLst>
          </p:cNvPr>
          <p:cNvSpPr>
            <a:spLocks noGrp="1"/>
          </p:cNvSpPr>
          <p:nvPr>
            <p:ph type="title"/>
          </p:nvPr>
        </p:nvSpPr>
        <p:spPr>
          <a:xfrm>
            <a:off x="5431536" y="978408"/>
            <a:ext cx="6236208" cy="1463040"/>
          </a:xfrm>
        </p:spPr>
        <p:txBody>
          <a:bodyPr vert="horz" lIns="91440" tIns="45720" rIns="91440" bIns="45720" rtlCol="0" anchor="t">
            <a:normAutofit/>
          </a:bodyPr>
          <a:lstStyle/>
          <a:p>
            <a:r>
              <a:rPr lang="en-US" b="1" kern="1200">
                <a:solidFill>
                  <a:schemeClr val="tx1"/>
                </a:solidFill>
                <a:latin typeface="+mj-lt"/>
                <a:ea typeface="+mj-ea"/>
                <a:cs typeface="+mj-cs"/>
              </a:rPr>
              <a:t>Data Processing Pipelines</a:t>
            </a:r>
          </a:p>
        </p:txBody>
      </p:sp>
      <p:pic>
        <p:nvPicPr>
          <p:cNvPr id="5" name="Content Placeholder 4" descr="SEE MORE RELATED PIPELINE 3D IMAGES">
            <a:extLst>
              <a:ext uri="{FF2B5EF4-FFF2-40B4-BE49-F238E27FC236}">
                <a16:creationId xmlns:a16="http://schemas.microsoft.com/office/drawing/2014/main" id="{988340EE-75F7-4D94-AF65-1AEBF069AEE7}"/>
              </a:ext>
            </a:extLst>
          </p:cNvPr>
          <p:cNvPicPr>
            <a:picLocks noGrp="1" noChangeAspect="1"/>
          </p:cNvPicPr>
          <p:nvPr>
            <p:ph sz="half" idx="1"/>
          </p:nvPr>
        </p:nvPicPr>
        <p:blipFill>
          <a:blip r:embed="rId3"/>
          <a:srcRect l="35349" r="12943" b="-1"/>
          <a:stretch>
            <a:fillRect/>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505E47CD-A190-28FB-7CF2-FF036AF27E7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1536" y="2578608"/>
            <a:ext cx="6236208" cy="3767328"/>
          </a:xfrm>
        </p:spPr>
        <p:txBody>
          <a:bodyPr>
            <a:normAutofit/>
          </a:bodyPr>
          <a:lstStyle/>
          <a:p>
            <a:pPr marL="0" indent="0">
              <a:spcBef>
                <a:spcPts val="2500"/>
              </a:spcBef>
              <a:buFont typeface="Arial" panose="020B0604020202020204" pitchFamily="34" charset="0"/>
              <a:buNone/>
            </a:pPr>
            <a:r>
              <a:rPr lang="en-US" sz="1400" b="1"/>
              <a:t>Serverless Pipeline Concept</a:t>
            </a:r>
          </a:p>
          <a:p>
            <a:pPr marL="0" lvl="1" indent="0">
              <a:buFont typeface="Arial" panose="020B0604020202020204" pitchFamily="34" charset="0"/>
              <a:buNone/>
            </a:pPr>
            <a:r>
              <a:rPr lang="en-US" sz="1400"/>
              <a:t>Serverless pipelines chain functions to process ETL, analytics, or IoT data efficiently in stages.</a:t>
            </a:r>
          </a:p>
          <a:p>
            <a:pPr marL="0" indent="0">
              <a:spcBef>
                <a:spcPts val="2500"/>
              </a:spcBef>
              <a:buFont typeface="Arial" panose="020B0604020202020204" pitchFamily="34" charset="0"/>
              <a:buNone/>
            </a:pPr>
            <a:r>
              <a:rPr lang="en-US" sz="1400" b="1"/>
              <a:t>Real-Time Applications</a:t>
            </a:r>
          </a:p>
          <a:p>
            <a:pPr marL="0" lvl="1" indent="0">
              <a:buFont typeface="Arial" panose="020B0604020202020204" pitchFamily="34" charset="0"/>
              <a:buNone/>
            </a:pPr>
            <a:r>
              <a:rPr lang="en-US" sz="1400"/>
              <a:t>This pattern supports real-time dashboards and dynamic data transformation for timely insights.</a:t>
            </a:r>
          </a:p>
          <a:p>
            <a:pPr marL="0" indent="0">
              <a:spcBef>
                <a:spcPts val="2500"/>
              </a:spcBef>
              <a:buFont typeface="Arial" panose="020B0604020202020204" pitchFamily="34" charset="0"/>
              <a:buNone/>
            </a:pPr>
            <a:r>
              <a:rPr lang="en-US" sz="1400" b="1"/>
              <a:t>Limitations of Over-Chaining</a:t>
            </a:r>
          </a:p>
          <a:p>
            <a:pPr marL="0" lvl="1" indent="0">
              <a:buFont typeface="Arial" panose="020B0604020202020204" pitchFamily="34" charset="0"/>
              <a:buNone/>
            </a:pPr>
            <a:r>
              <a:rPr lang="en-US" sz="1400"/>
              <a:t>Excessive chaining leads to latency, debugging challenges, and fragile, hard-to-maintain pipelines.</a:t>
            </a:r>
          </a:p>
        </p:txBody>
      </p:sp>
    </p:spTree>
    <p:extLst>
      <p:ext uri="{BB962C8B-B14F-4D97-AF65-F5344CB8AC3E}">
        <p14:creationId xmlns:p14="http://schemas.microsoft.com/office/powerpoint/2010/main" val="153870217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1" name="Rectangle 10">
            <a:extLst>
              <a:ext uri="{FF2B5EF4-FFF2-40B4-BE49-F238E27FC236}">
                <a16:creationId xmlns:a16="http://schemas.microsoft.com/office/drawing/2014/main" id="{DC81933E-93BD-38CE-3C98-D10B2844C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341299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3" name="Rectangle 12">
            <a:extLst>
              <a:ext uri="{FF2B5EF4-FFF2-40B4-BE49-F238E27FC236}">
                <a16:creationId xmlns:a16="http://schemas.microsoft.com/office/drawing/2014/main" id="{5B3B7A5C-39EE-77A0-28F9-DF5137231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611650"/>
            <a:ext cx="7031736"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4063F4FA-E2D7-3FA4-1719-3E7CC662771C}"/>
              </a:ext>
            </a:extLst>
          </p:cNvPr>
          <p:cNvSpPr>
            <a:spLocks noGrp="1"/>
          </p:cNvSpPr>
          <p:nvPr>
            <p:ph type="title"/>
          </p:nvPr>
        </p:nvSpPr>
        <p:spPr>
          <a:xfrm>
            <a:off x="521208" y="978408"/>
            <a:ext cx="3410712" cy="5376672"/>
          </a:xfrm>
        </p:spPr>
        <p:txBody>
          <a:bodyPr>
            <a:normAutofit/>
          </a:bodyPr>
          <a:lstStyle/>
          <a:p>
            <a:r>
              <a:rPr lang="en-US" sz="4000"/>
              <a:t>Hybrid / Polyglot Serverless</a:t>
            </a:r>
          </a:p>
        </p:txBody>
      </p:sp>
      <p:graphicFrame>
        <p:nvGraphicFramePr>
          <p:cNvPr id="4" name="Content Placeholder 4">
            <a:extLst>
              <a:ext uri="{FF2B5EF4-FFF2-40B4-BE49-F238E27FC236}">
                <a16:creationId xmlns:a16="http://schemas.microsoft.com/office/drawing/2014/main" id="{365061C9-F10C-45EE-9565-9EB7BAF53917}"/>
              </a:ext>
            </a:extLst>
          </p:cNvPr>
          <p:cNvGraphicFramePr>
            <a:graphicFrameLocks noGrp="1"/>
          </p:cNvGraphicFramePr>
          <p:nvPr>
            <p:ph idx="1"/>
            <p:extLst>
              <p:ext uri="{D42A27DB-BD31-4B8C-83A1-F6EECF244321}">
                <p14:modId xmlns:p14="http://schemas.microsoft.com/office/powerpoint/2010/main" val="2758475459"/>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636008" y="1042416"/>
          <a:ext cx="7031736" cy="53126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3335758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ABCA10BE-3970-115E-9762-FD51F509F982}"/>
              </a:ext>
            </a:extLst>
          </p:cNvPr>
          <p:cNvSpPr>
            <a:spLocks noGrp="1"/>
          </p:cNvSpPr>
          <p:nvPr>
            <p:ph type="ctrTitle"/>
          </p:nvPr>
        </p:nvSpPr>
        <p:spPr>
          <a:xfrm>
            <a:off x="521208" y="1211766"/>
            <a:ext cx="7237052" cy="4727988"/>
          </a:xfrm>
        </p:spPr>
        <p:txBody>
          <a:bodyPr anchor="b">
            <a:normAutofit/>
          </a:bodyPr>
          <a:lstStyle/>
          <a:p>
            <a:r>
              <a:rPr lang="en-US" sz="7400"/>
              <a:t>Core Serverless Patterns</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42174467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9896075-5C6D-C344-56D1-41AE59180F2A}"/>
              </a:ext>
            </a:extLst>
          </p:cNvPr>
          <p:cNvSpPr>
            <a:spLocks noGrp="1"/>
          </p:cNvSpPr>
          <p:nvPr>
            <p:ph type="title"/>
          </p:nvPr>
        </p:nvSpPr>
        <p:spPr>
          <a:xfrm>
            <a:off x="5431536" y="978408"/>
            <a:ext cx="6236208" cy="1463040"/>
          </a:xfrm>
        </p:spPr>
        <p:txBody>
          <a:bodyPr vert="horz" lIns="91440" tIns="45720" rIns="91440" bIns="45720" rtlCol="0" anchor="t">
            <a:normAutofit/>
          </a:bodyPr>
          <a:lstStyle/>
          <a:p>
            <a:r>
              <a:rPr lang="en-US" b="1" kern="1200">
                <a:solidFill>
                  <a:schemeClr val="tx1"/>
                </a:solidFill>
                <a:latin typeface="+mj-lt"/>
                <a:ea typeface="+mj-ea"/>
                <a:cs typeface="+mj-cs"/>
              </a:rPr>
              <a:t>Foundational Request/Response</a:t>
            </a:r>
          </a:p>
        </p:txBody>
      </p:sp>
      <p:pic>
        <p:nvPicPr>
          <p:cNvPr id="5" name="Content Placeholder 4" descr="Tunnel, Time Machine, Futuristic, Abstract, Technology">
            <a:extLst>
              <a:ext uri="{FF2B5EF4-FFF2-40B4-BE49-F238E27FC236}">
                <a16:creationId xmlns:a16="http://schemas.microsoft.com/office/drawing/2014/main" id="{47876982-4C13-4C3B-AD7F-4A4E47BF794A}"/>
              </a:ext>
            </a:extLst>
          </p:cNvPr>
          <p:cNvPicPr>
            <a:picLocks noGrp="1" noChangeAspect="1"/>
          </p:cNvPicPr>
          <p:nvPr>
            <p:ph sz="half" idx="1"/>
          </p:nvPr>
        </p:nvPicPr>
        <p:blipFill>
          <a:blip r:embed="rId3"/>
          <a:srcRect l="28145" r="31175" b="-1"/>
          <a:stretch>
            <a:fillRect/>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0F9067F2-477C-C8DF-738A-B309362D60D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18244" y="2578608"/>
            <a:ext cx="5649499" cy="3767328"/>
          </a:xfrm>
        </p:spPr>
        <p:txBody>
          <a:bodyPr>
            <a:normAutofit/>
          </a:bodyPr>
          <a:lstStyle/>
          <a:p>
            <a:pPr marL="0" indent="0">
              <a:spcBef>
                <a:spcPts val="2500"/>
              </a:spcBef>
              <a:buFont typeface="Arial" panose="020B0604020202020204" pitchFamily="34" charset="0"/>
              <a:buNone/>
            </a:pPr>
            <a:r>
              <a:rPr lang="en-US" sz="1400" b="1" dirty="0"/>
              <a:t>Core Serverless Pattern</a:t>
            </a:r>
          </a:p>
          <a:p>
            <a:pPr marL="0" lvl="1" indent="0">
              <a:buFont typeface="Arial" panose="020B0604020202020204" pitchFamily="34" charset="0"/>
              <a:buNone/>
            </a:pPr>
            <a:r>
              <a:rPr lang="en-US" sz="1400" dirty="0"/>
              <a:t>The request/response pattern forms the foundation of serverless architectures with API Gateway and Function integration.</a:t>
            </a:r>
          </a:p>
          <a:p>
            <a:pPr marL="0" indent="0">
              <a:spcBef>
                <a:spcPts val="2500"/>
              </a:spcBef>
              <a:buFont typeface="Arial" panose="020B0604020202020204" pitchFamily="34" charset="0"/>
              <a:buNone/>
            </a:pPr>
            <a:r>
              <a:rPr lang="en-US" sz="1400" b="1" dirty="0"/>
              <a:t>Direct Client Interaction</a:t>
            </a:r>
          </a:p>
          <a:p>
            <a:pPr marL="0" lvl="1" indent="0">
              <a:buFont typeface="Arial" panose="020B0604020202020204" pitchFamily="34" charset="0"/>
              <a:buNone/>
            </a:pPr>
            <a:r>
              <a:rPr lang="en-US" sz="1400" dirty="0"/>
              <a:t>It handles client requests directly and returns immediate responses, serving as the system’s front door.</a:t>
            </a:r>
          </a:p>
          <a:p>
            <a:pPr marL="0" indent="0">
              <a:spcBef>
                <a:spcPts val="2500"/>
              </a:spcBef>
              <a:buFont typeface="Arial" panose="020B0604020202020204" pitchFamily="34" charset="0"/>
              <a:buNone/>
            </a:pPr>
            <a:r>
              <a:rPr lang="en-US" sz="1400" b="1" dirty="0"/>
              <a:t>Simple Event Flow</a:t>
            </a:r>
          </a:p>
          <a:p>
            <a:pPr marL="0" lvl="1" indent="0">
              <a:buFont typeface="Arial" panose="020B0604020202020204" pitchFamily="34" charset="0"/>
              <a:buNone/>
            </a:pPr>
            <a:r>
              <a:rPr lang="en-US" sz="1400" dirty="0"/>
              <a:t>The event flow is straightforward: request enters, function executes, then response is sent back.</a:t>
            </a:r>
          </a:p>
        </p:txBody>
      </p:sp>
      <p:pic>
        <p:nvPicPr>
          <p:cNvPr id="6" name="Graphic 5" descr="Workflow with solid fill">
            <a:extLst>
              <a:ext uri="{FF2B5EF4-FFF2-40B4-BE49-F238E27FC236}">
                <a16:creationId xmlns:a16="http://schemas.microsoft.com/office/drawing/2014/main" id="{2E391974-9CA7-727C-A431-FA9BAADF2F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74336" y="4753902"/>
            <a:ext cx="914400" cy="914400"/>
          </a:xfrm>
          <a:prstGeom prst="rect">
            <a:avLst/>
          </a:prstGeom>
        </p:spPr>
      </p:pic>
      <p:pic>
        <p:nvPicPr>
          <p:cNvPr id="8" name="Graphic 7" descr="Door Open with solid fill">
            <a:extLst>
              <a:ext uri="{FF2B5EF4-FFF2-40B4-BE49-F238E27FC236}">
                <a16:creationId xmlns:a16="http://schemas.microsoft.com/office/drawing/2014/main" id="{9D89DF4C-4CFD-3EF3-6D84-647584B95CD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74336" y="3619068"/>
            <a:ext cx="914400" cy="914400"/>
          </a:xfrm>
          <a:prstGeom prst="rect">
            <a:avLst/>
          </a:prstGeom>
        </p:spPr>
      </p:pic>
      <p:pic>
        <p:nvPicPr>
          <p:cNvPr id="11" name="Graphic 10" descr="Old Key with solid fill">
            <a:extLst>
              <a:ext uri="{FF2B5EF4-FFF2-40B4-BE49-F238E27FC236}">
                <a16:creationId xmlns:a16="http://schemas.microsoft.com/office/drawing/2014/main" id="{1B3CFF9C-672A-CEDD-E7F5-AC4065D5BA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27411" y="2512650"/>
            <a:ext cx="914400" cy="914400"/>
          </a:xfrm>
          <a:prstGeom prst="rect">
            <a:avLst/>
          </a:prstGeom>
        </p:spPr>
      </p:pic>
    </p:spTree>
    <p:extLst>
      <p:ext uri="{BB962C8B-B14F-4D97-AF65-F5344CB8AC3E}">
        <p14:creationId xmlns:p14="http://schemas.microsoft.com/office/powerpoint/2010/main" val="240458543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84E59-DAF4-BAAE-C4F5-E04FBF335F7B}"/>
              </a:ext>
            </a:extLst>
          </p:cNvPr>
          <p:cNvSpPr>
            <a:spLocks noGrp="1"/>
          </p:cNvSpPr>
          <p:nvPr>
            <p:ph type="title"/>
          </p:nvPr>
        </p:nvSpPr>
        <p:spPr>
          <a:xfrm>
            <a:off x="7069907" y="914400"/>
            <a:ext cx="4840153" cy="1097280"/>
          </a:xfrm>
        </p:spPr>
        <p:txBody>
          <a:bodyPr vert="horz" lIns="91440" tIns="45720" rIns="91440" bIns="45720" rtlCol="0" anchor="t">
            <a:normAutofit/>
          </a:bodyPr>
          <a:lstStyle/>
          <a:p>
            <a:pPr>
              <a:lnSpc>
                <a:spcPct val="90000"/>
              </a:lnSpc>
            </a:pPr>
            <a:r>
              <a:rPr lang="en-US" sz="3100" dirty="0"/>
              <a:t>You are the Co-Architects</a:t>
            </a:r>
          </a:p>
        </p:txBody>
      </p:sp>
      <p:pic>
        <p:nvPicPr>
          <p:cNvPr id="5" name="Content Placeholder 4" descr="Cropped shot of a group of architects in the boardroomhttp://195.154.178.81/DATA/i_collage/pi/shoots/806287.jpg">
            <a:extLst>
              <a:ext uri="{FF2B5EF4-FFF2-40B4-BE49-F238E27FC236}">
                <a16:creationId xmlns:a16="http://schemas.microsoft.com/office/drawing/2014/main" id="{ABEA3EA3-67A5-4D76-8180-A2F45EF5E64D}"/>
              </a:ext>
            </a:extLst>
          </p:cNvPr>
          <p:cNvPicPr>
            <a:picLocks noGrp="1" noChangeAspect="1"/>
          </p:cNvPicPr>
          <p:nvPr>
            <p:ph sz="half" idx="1"/>
          </p:nvPr>
        </p:nvPicPr>
        <p:blipFill>
          <a:blip r:embed="rId3"/>
          <a:srcRect l="1897" r="18517" b="-1"/>
          <a:stretch>
            <a:fillRect/>
          </a:stretch>
        </p:blipFill>
        <p:spPr>
          <a:xfrm>
            <a:off x="-1" y="914399"/>
            <a:ext cx="6657255" cy="5353523"/>
          </a:xfrm>
          <a:prstGeom prst="rect">
            <a:avLst/>
          </a:prstGeom>
        </p:spPr>
      </p:pic>
      <p:grpSp>
        <p:nvGrpSpPr>
          <p:cNvPr id="24" name="Group 23">
            <a:extLst>
              <a:ext uri="{FF2B5EF4-FFF2-40B4-BE49-F238E27FC236}">
                <a16:creationId xmlns:a16="http://schemas.microsoft.com/office/drawing/2014/main" id="{C04C795C-4496-63B1-9510-E913DDE2FC76}"/>
              </a:ext>
            </a:extLst>
          </p:cNvPr>
          <p:cNvGrpSpPr/>
          <p:nvPr/>
        </p:nvGrpSpPr>
        <p:grpSpPr>
          <a:xfrm>
            <a:off x="7069908" y="2011680"/>
            <a:ext cx="4103332" cy="1210427"/>
            <a:chOff x="7069908" y="2011680"/>
            <a:chExt cx="4103332" cy="1210427"/>
          </a:xfrm>
        </p:grpSpPr>
        <p:pic>
          <p:nvPicPr>
            <p:cNvPr id="17" name="Graphic 16" descr="Crane with solid fill">
              <a:extLst>
                <a:ext uri="{FF2B5EF4-FFF2-40B4-BE49-F238E27FC236}">
                  <a16:creationId xmlns:a16="http://schemas.microsoft.com/office/drawing/2014/main" id="{685F1286-7BE5-D507-2284-1C6E8C274A4B}"/>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a:stretch>
              <a:fillRect/>
            </a:stretch>
          </p:blipFill>
          <p:spPr>
            <a:xfrm>
              <a:off x="7069908" y="2011680"/>
              <a:ext cx="1210427" cy="1210427"/>
            </a:xfrm>
            <a:prstGeom prst="rect">
              <a:avLst/>
            </a:prstGeom>
          </p:spPr>
        </p:pic>
        <p:sp>
          <p:nvSpPr>
            <p:cNvPr id="19" name="TextBox 18">
              <a:extLst>
                <a:ext uri="{FF2B5EF4-FFF2-40B4-BE49-F238E27FC236}">
                  <a16:creationId xmlns:a16="http://schemas.microsoft.com/office/drawing/2014/main" id="{2F3D0D9B-03E0-A2B8-80D1-3C43A565CFED}"/>
                </a:ext>
              </a:extLst>
            </p:cNvPr>
            <p:cNvSpPr txBox="1"/>
            <p:nvPr/>
          </p:nvSpPr>
          <p:spPr>
            <a:xfrm>
              <a:off x="8503920" y="2432227"/>
              <a:ext cx="2669320" cy="461665"/>
            </a:xfrm>
            <a:prstGeom prst="rect">
              <a:avLst/>
            </a:prstGeom>
            <a:noFill/>
          </p:spPr>
          <p:txBody>
            <a:bodyPr wrap="none" rtlCol="0">
              <a:spAutoFit/>
            </a:bodyPr>
            <a:lstStyle/>
            <a:p>
              <a:r>
                <a:rPr lang="en-US" sz="2400" b="1" dirty="0">
                  <a:solidFill>
                    <a:schemeClr val="accent1"/>
                  </a:solidFill>
                </a:rPr>
                <a:t>Shared Ownership</a:t>
              </a:r>
            </a:p>
          </p:txBody>
        </p:sp>
      </p:grpSp>
      <p:grpSp>
        <p:nvGrpSpPr>
          <p:cNvPr id="23" name="Group 22">
            <a:extLst>
              <a:ext uri="{FF2B5EF4-FFF2-40B4-BE49-F238E27FC236}">
                <a16:creationId xmlns:a16="http://schemas.microsoft.com/office/drawing/2014/main" id="{B358C051-BE4C-99D7-D6A2-50D4BB71223B}"/>
              </a:ext>
            </a:extLst>
          </p:cNvPr>
          <p:cNvGrpSpPr/>
          <p:nvPr/>
        </p:nvGrpSpPr>
        <p:grpSpPr>
          <a:xfrm>
            <a:off x="7069907" y="3429000"/>
            <a:ext cx="4229971" cy="1210427"/>
            <a:chOff x="7069907" y="3429000"/>
            <a:chExt cx="4229971" cy="1210427"/>
          </a:xfrm>
        </p:grpSpPr>
        <p:pic>
          <p:nvPicPr>
            <p:cNvPr id="15" name="Graphic 14" descr="Drawing compass with solid fill">
              <a:extLst>
                <a:ext uri="{FF2B5EF4-FFF2-40B4-BE49-F238E27FC236}">
                  <a16:creationId xmlns:a16="http://schemas.microsoft.com/office/drawing/2014/main" id="{CED835C2-0861-A031-082C-099CA7DF9C6C}"/>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a:stretch>
              <a:fillRect/>
            </a:stretch>
          </p:blipFill>
          <p:spPr>
            <a:xfrm>
              <a:off x="7069907" y="3429000"/>
              <a:ext cx="1210427" cy="1210427"/>
            </a:xfrm>
            <a:prstGeom prst="rect">
              <a:avLst/>
            </a:prstGeom>
          </p:spPr>
        </p:pic>
        <p:sp>
          <p:nvSpPr>
            <p:cNvPr id="20" name="TextBox 19">
              <a:extLst>
                <a:ext uri="{FF2B5EF4-FFF2-40B4-BE49-F238E27FC236}">
                  <a16:creationId xmlns:a16="http://schemas.microsoft.com/office/drawing/2014/main" id="{10E76DEA-E605-410E-12D0-60348ABFC745}"/>
                </a:ext>
              </a:extLst>
            </p:cNvPr>
            <p:cNvSpPr txBox="1"/>
            <p:nvPr/>
          </p:nvSpPr>
          <p:spPr>
            <a:xfrm>
              <a:off x="8503920" y="3703320"/>
              <a:ext cx="2795958" cy="461665"/>
            </a:xfrm>
            <a:prstGeom prst="rect">
              <a:avLst/>
            </a:prstGeom>
            <a:noFill/>
          </p:spPr>
          <p:txBody>
            <a:bodyPr wrap="none" rtlCol="0">
              <a:spAutoFit/>
            </a:bodyPr>
            <a:lstStyle/>
            <a:p>
              <a:r>
                <a:rPr lang="en-US" sz="2400" b="1" dirty="0">
                  <a:solidFill>
                    <a:schemeClr val="accent1"/>
                  </a:solidFill>
                </a:rPr>
                <a:t>Active Participation</a:t>
              </a:r>
            </a:p>
          </p:txBody>
        </p:sp>
      </p:grpSp>
      <p:grpSp>
        <p:nvGrpSpPr>
          <p:cNvPr id="22" name="Group 21">
            <a:extLst>
              <a:ext uri="{FF2B5EF4-FFF2-40B4-BE49-F238E27FC236}">
                <a16:creationId xmlns:a16="http://schemas.microsoft.com/office/drawing/2014/main" id="{2F819A18-9589-A9B5-F9DB-4864BB9FC2F5}"/>
              </a:ext>
            </a:extLst>
          </p:cNvPr>
          <p:cNvGrpSpPr/>
          <p:nvPr/>
        </p:nvGrpSpPr>
        <p:grpSpPr>
          <a:xfrm>
            <a:off x="7069908" y="4849778"/>
            <a:ext cx="4601867" cy="1210427"/>
            <a:chOff x="7069908" y="4849778"/>
            <a:chExt cx="4601867" cy="1210427"/>
          </a:xfrm>
        </p:grpSpPr>
        <p:pic>
          <p:nvPicPr>
            <p:cNvPr id="11" name="Graphic 10" descr="Remote work with solid fill">
              <a:extLst>
                <a:ext uri="{FF2B5EF4-FFF2-40B4-BE49-F238E27FC236}">
                  <a16:creationId xmlns:a16="http://schemas.microsoft.com/office/drawing/2014/main" id="{CCF5147C-32B5-C41F-814B-9824FE37F163}"/>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a:stretch>
              <a:fillRect/>
            </a:stretch>
          </p:blipFill>
          <p:spPr>
            <a:xfrm>
              <a:off x="7069908" y="4849778"/>
              <a:ext cx="1210427" cy="1210427"/>
            </a:xfrm>
            <a:prstGeom prst="rect">
              <a:avLst/>
            </a:prstGeom>
          </p:spPr>
        </p:pic>
        <p:sp>
          <p:nvSpPr>
            <p:cNvPr id="21" name="TextBox 20">
              <a:extLst>
                <a:ext uri="{FF2B5EF4-FFF2-40B4-BE49-F238E27FC236}">
                  <a16:creationId xmlns:a16="http://schemas.microsoft.com/office/drawing/2014/main" id="{68B0243C-24D8-A501-8405-13561A582DDA}"/>
                </a:ext>
              </a:extLst>
            </p:cNvPr>
            <p:cNvSpPr txBox="1"/>
            <p:nvPr/>
          </p:nvSpPr>
          <p:spPr>
            <a:xfrm>
              <a:off x="8503920" y="5270325"/>
              <a:ext cx="3167855" cy="461665"/>
            </a:xfrm>
            <a:prstGeom prst="rect">
              <a:avLst/>
            </a:prstGeom>
            <a:noFill/>
          </p:spPr>
          <p:txBody>
            <a:bodyPr wrap="none" rtlCol="0">
              <a:spAutoFit/>
            </a:bodyPr>
            <a:lstStyle/>
            <a:p>
              <a:r>
                <a:rPr lang="en-US" sz="2400" b="1" dirty="0">
                  <a:solidFill>
                    <a:schemeClr val="accent1"/>
                  </a:solidFill>
                </a:rPr>
                <a:t>Real-World Relevance</a:t>
              </a:r>
            </a:p>
          </p:txBody>
        </p:sp>
      </p:grpSp>
    </p:spTree>
    <p:extLst>
      <p:ext uri="{BB962C8B-B14F-4D97-AF65-F5344CB8AC3E}">
        <p14:creationId xmlns:p14="http://schemas.microsoft.com/office/powerpoint/2010/main" val="31922634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A4D2F-1F62-4BF8-393C-6FB20E257611}"/>
              </a:ext>
            </a:extLst>
          </p:cNvPr>
          <p:cNvSpPr>
            <a:spLocks noGrp="1"/>
          </p:cNvSpPr>
          <p:nvPr>
            <p:ph type="title"/>
          </p:nvPr>
        </p:nvSpPr>
        <p:spPr/>
        <p:txBody>
          <a:bodyPr/>
          <a:lstStyle/>
          <a:p>
            <a:r>
              <a:rPr lang="en-US" dirty="0"/>
              <a:t>API Gateway Pattern</a:t>
            </a:r>
          </a:p>
        </p:txBody>
      </p:sp>
      <p:pic>
        <p:nvPicPr>
          <p:cNvPr id="6" name="Picture 5" descr="A blue square with a white logo&#10;&#10;AI-generated content may be incorrect.">
            <a:extLst>
              <a:ext uri="{FF2B5EF4-FFF2-40B4-BE49-F238E27FC236}">
                <a16:creationId xmlns:a16="http://schemas.microsoft.com/office/drawing/2014/main" id="{05384AC4-5899-6AAC-26D2-429A127AE9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8700" y="2330236"/>
            <a:ext cx="2514600" cy="3571875"/>
          </a:xfrm>
          <a:prstGeom prst="rect">
            <a:avLst/>
          </a:prstGeom>
        </p:spPr>
      </p:pic>
      <p:pic>
        <p:nvPicPr>
          <p:cNvPr id="8" name="Picture 7" descr="A green circle with black border&#10;&#10;AI-generated content may be incorrect.">
            <a:extLst>
              <a:ext uri="{FF2B5EF4-FFF2-40B4-BE49-F238E27FC236}">
                <a16:creationId xmlns:a16="http://schemas.microsoft.com/office/drawing/2014/main" id="{E582248E-A201-4695-C8C7-79D28A72B1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523" y="2330236"/>
            <a:ext cx="1990725" cy="3571875"/>
          </a:xfrm>
          <a:prstGeom prst="rect">
            <a:avLst/>
          </a:prstGeom>
        </p:spPr>
      </p:pic>
      <p:pic>
        <p:nvPicPr>
          <p:cNvPr id="10" name="Picture 9" descr="A white square with black text&#10;&#10;AI-generated content may be incorrect.">
            <a:extLst>
              <a:ext uri="{FF2B5EF4-FFF2-40B4-BE49-F238E27FC236}">
                <a16:creationId xmlns:a16="http://schemas.microsoft.com/office/drawing/2014/main" id="{6B8357A6-4ED1-966A-0F57-7A4EA87395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4831" y="2330235"/>
            <a:ext cx="2343150" cy="3571875"/>
          </a:xfrm>
          <a:prstGeom prst="rect">
            <a:avLst/>
          </a:prstGeom>
        </p:spPr>
      </p:pic>
      <p:cxnSp>
        <p:nvCxnSpPr>
          <p:cNvPr id="12" name="Straight Arrow Connector 11">
            <a:extLst>
              <a:ext uri="{FF2B5EF4-FFF2-40B4-BE49-F238E27FC236}">
                <a16:creationId xmlns:a16="http://schemas.microsoft.com/office/drawing/2014/main" id="{80459E9F-3EF5-AE4F-E16E-D9A19AB60FD0}"/>
              </a:ext>
            </a:extLst>
          </p:cNvPr>
          <p:cNvCxnSpPr/>
          <p:nvPr/>
        </p:nvCxnSpPr>
        <p:spPr>
          <a:xfrm>
            <a:off x="3144416" y="3265714"/>
            <a:ext cx="1520890" cy="0"/>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6067DA69-9DD4-E64F-5E52-0AB03058A4DE}"/>
              </a:ext>
            </a:extLst>
          </p:cNvPr>
          <p:cNvCxnSpPr/>
          <p:nvPr/>
        </p:nvCxnSpPr>
        <p:spPr>
          <a:xfrm>
            <a:off x="7353300" y="3236166"/>
            <a:ext cx="1520890" cy="0"/>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2CCF57CB-A9B2-2659-B8C3-43442A363CC0}"/>
              </a:ext>
            </a:extLst>
          </p:cNvPr>
          <p:cNvCxnSpPr>
            <a:cxnSpLocks/>
          </p:cNvCxnSpPr>
          <p:nvPr/>
        </p:nvCxnSpPr>
        <p:spPr>
          <a:xfrm flipH="1">
            <a:off x="7353300" y="3991945"/>
            <a:ext cx="1451692" cy="0"/>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25177012-A621-84E4-E783-51746F589B15}"/>
              </a:ext>
            </a:extLst>
          </p:cNvPr>
          <p:cNvCxnSpPr>
            <a:cxnSpLocks/>
          </p:cNvCxnSpPr>
          <p:nvPr/>
        </p:nvCxnSpPr>
        <p:spPr>
          <a:xfrm flipH="1">
            <a:off x="3179015" y="3991945"/>
            <a:ext cx="1451692" cy="0"/>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51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par>
                                <p:cTn id="13" presetID="10" presetClass="entr" presetSubtype="0" fill="hold"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500"/>
                                        <p:tgtEl>
                                          <p:spTgt spid="13"/>
                                        </p:tgtEl>
                                      </p:cBhvr>
                                    </p:animEffect>
                                  </p:childTnLst>
                                </p:cTn>
                              </p:par>
                              <p:par>
                                <p:cTn id="21" presetID="10" presetClass="entr" presetSubtype="0" fill="hold" nodeType="withEffect">
                                  <p:stCondLst>
                                    <p:cond delay="25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right)">
                                      <p:cBhvr>
                                        <p:cTn id="28" dur="500"/>
                                        <p:tgtEl>
                                          <p:spTgt spid="14"/>
                                        </p:tgtEl>
                                      </p:cBhvr>
                                    </p:animEffect>
                                  </p:childTnLst>
                                </p:cTn>
                              </p:par>
                            </p:childTnLst>
                          </p:cTn>
                        </p:par>
                        <p:par>
                          <p:cTn id="29" fill="hold">
                            <p:stCondLst>
                              <p:cond delay="500"/>
                            </p:stCondLst>
                            <p:childTnLst>
                              <p:par>
                                <p:cTn id="30" presetID="26" presetClass="emph" presetSubtype="0" fill="hold" nodeType="afterEffect">
                                  <p:stCondLst>
                                    <p:cond delay="0"/>
                                  </p:stCondLst>
                                  <p:childTnLst>
                                    <p:animEffect transition="out" filter="fade">
                                      <p:cBhvr>
                                        <p:cTn id="31" dur="500" tmFilter="0, 0; .2, .5; .8, .5; 1, 0"/>
                                        <p:tgtEl>
                                          <p:spTgt spid="6"/>
                                        </p:tgtEl>
                                      </p:cBhvr>
                                    </p:animEffect>
                                    <p:animScale>
                                      <p:cBhvr>
                                        <p:cTn id="32" dur="250" autoRev="1" fill="hold"/>
                                        <p:tgtEl>
                                          <p:spTgt spid="6"/>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right)">
                                      <p:cBhvr>
                                        <p:cTn id="37" dur="500"/>
                                        <p:tgtEl>
                                          <p:spTgt spid="18"/>
                                        </p:tgtEl>
                                      </p:cBhvr>
                                    </p:animEffect>
                                  </p:childTnLst>
                                </p:cTn>
                              </p:par>
                            </p:childTnLst>
                          </p:cTn>
                        </p:par>
                        <p:par>
                          <p:cTn id="38" fill="hold">
                            <p:stCondLst>
                              <p:cond delay="500"/>
                            </p:stCondLst>
                            <p:childTnLst>
                              <p:par>
                                <p:cTn id="39" presetID="26" presetClass="emph" presetSubtype="0" fill="hold" nodeType="afterEffect">
                                  <p:stCondLst>
                                    <p:cond delay="0"/>
                                  </p:stCondLst>
                                  <p:childTnLst>
                                    <p:animEffect transition="out" filter="fade">
                                      <p:cBhvr>
                                        <p:cTn id="40" dur="500" tmFilter="0, 0; .2, .5; .8, .5; 1, 0"/>
                                        <p:tgtEl>
                                          <p:spTgt spid="8"/>
                                        </p:tgtEl>
                                      </p:cBhvr>
                                    </p:animEffect>
                                    <p:animScale>
                                      <p:cBhvr>
                                        <p:cTn id="41"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8F42F0-DEEF-6104-A4CF-9062B78F0C06}"/>
              </a:ext>
            </a:extLst>
          </p:cNvPr>
          <p:cNvSpPr>
            <a:spLocks noGrp="1"/>
          </p:cNvSpPr>
          <p:nvPr>
            <p:ph type="title"/>
          </p:nvPr>
        </p:nvSpPr>
        <p:spPr>
          <a:xfrm>
            <a:off x="521208" y="978408"/>
            <a:ext cx="6300216" cy="1463040"/>
          </a:xfrm>
        </p:spPr>
        <p:txBody>
          <a:bodyPr vert="horz" lIns="91440" tIns="45720" rIns="91440" bIns="45720" rtlCol="0" anchor="t">
            <a:normAutofit/>
          </a:bodyPr>
          <a:lstStyle/>
          <a:p>
            <a:r>
              <a:rPr lang="en-US" b="1" kern="1200">
                <a:solidFill>
                  <a:schemeClr val="tx1"/>
                </a:solidFill>
                <a:latin typeface="+mj-lt"/>
                <a:ea typeface="+mj-ea"/>
                <a:cs typeface="+mj-cs"/>
              </a:rPr>
              <a:t>Event-Driven Core Patterns</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F6A04A09-CB82-89C4-95E2-7FC96ACBD75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1432268" y="2578608"/>
            <a:ext cx="5389155" cy="3767328"/>
          </a:xfrm>
        </p:spPr>
        <p:txBody>
          <a:bodyPr>
            <a:normAutofit/>
          </a:bodyPr>
          <a:lstStyle/>
          <a:p>
            <a:pPr marL="0" indent="0">
              <a:spcBef>
                <a:spcPts val="2500"/>
              </a:spcBef>
              <a:buFont typeface="Arial" panose="020B0604020202020204" pitchFamily="34" charset="0"/>
              <a:buNone/>
            </a:pPr>
            <a:r>
              <a:rPr lang="en-US" sz="1400" b="1" dirty="0"/>
              <a:t>Decoupling Producers and Consumers</a:t>
            </a:r>
          </a:p>
          <a:p>
            <a:pPr marL="0" lvl="1" indent="0">
              <a:buFont typeface="Arial" panose="020B0604020202020204" pitchFamily="34" charset="0"/>
              <a:buNone/>
            </a:pPr>
            <a:r>
              <a:rPr lang="en-US" sz="1400" dirty="0"/>
              <a:t>Event-driven processing separates producers and consumers, improving system flexibility and scalability.</a:t>
            </a:r>
          </a:p>
          <a:p>
            <a:pPr marL="0" indent="0">
              <a:spcBef>
                <a:spcPts val="2500"/>
              </a:spcBef>
              <a:buFont typeface="Arial" panose="020B0604020202020204" pitchFamily="34" charset="0"/>
              <a:buNone/>
            </a:pPr>
            <a:r>
              <a:rPr lang="en-US" sz="1400" b="1" dirty="0"/>
              <a:t>Pub/Sub Pattern</a:t>
            </a:r>
          </a:p>
          <a:p>
            <a:pPr marL="0" lvl="1" indent="0">
              <a:buFont typeface="Arial" panose="020B0604020202020204" pitchFamily="34" charset="0"/>
              <a:buNone/>
            </a:pPr>
            <a:r>
              <a:rPr lang="en-US" sz="1400" dirty="0"/>
              <a:t>Pub/Sub pattern acts like a signal relay, distributing events to multiple subscribers efficiently.</a:t>
            </a:r>
          </a:p>
          <a:p>
            <a:pPr marL="0" indent="0">
              <a:spcBef>
                <a:spcPts val="2500"/>
              </a:spcBef>
              <a:buFont typeface="Arial" panose="020B0604020202020204" pitchFamily="34" charset="0"/>
              <a:buNone/>
            </a:pPr>
            <a:r>
              <a:rPr lang="en-US" sz="1400" b="1" dirty="0"/>
              <a:t>Fan-Out/Fan-In Pattern</a:t>
            </a:r>
          </a:p>
          <a:p>
            <a:pPr marL="0" lvl="1" indent="0">
              <a:buFont typeface="Arial" panose="020B0604020202020204" pitchFamily="34" charset="0"/>
              <a:buNone/>
            </a:pPr>
            <a:r>
              <a:rPr lang="en-US" sz="1400" dirty="0"/>
              <a:t>Fan-Out/Fan-In pattern enables branching event streams and parallel workers aggregating results.</a:t>
            </a:r>
          </a:p>
        </p:txBody>
      </p:sp>
      <p:pic>
        <p:nvPicPr>
          <p:cNvPr id="5" name="Content Placeholder 4" descr="Red Communication bubbles with copy space are connected each other with black arrows. This image shows the social media, and online communication between people.">
            <a:extLst>
              <a:ext uri="{FF2B5EF4-FFF2-40B4-BE49-F238E27FC236}">
                <a16:creationId xmlns:a16="http://schemas.microsoft.com/office/drawing/2014/main" id="{A5506ADA-95C2-4646-A045-C52AB492FD49}"/>
              </a:ext>
            </a:extLst>
          </p:cNvPr>
          <p:cNvPicPr>
            <a:picLocks noGrp="1" noChangeAspect="1"/>
          </p:cNvPicPr>
          <p:nvPr>
            <p:ph sz="half" idx="1"/>
          </p:nvPr>
        </p:nvPicPr>
        <p:blipFill>
          <a:blip r:embed="rId3"/>
          <a:srcRect l="19751" r="33651" b="1"/>
          <a:stretch>
            <a:fillRect/>
          </a:stretch>
        </p:blipFill>
        <p:spPr>
          <a:xfrm>
            <a:off x="7586236" y="508090"/>
            <a:ext cx="4081805" cy="5846990"/>
          </a:xfrm>
          <a:prstGeom prst="rect">
            <a:avLst/>
          </a:prstGeom>
        </p:spPr>
      </p:pic>
      <p:pic>
        <p:nvPicPr>
          <p:cNvPr id="6" name="Graphic 5" descr="Branching diagram with solid fill">
            <a:extLst>
              <a:ext uri="{FF2B5EF4-FFF2-40B4-BE49-F238E27FC236}">
                <a16:creationId xmlns:a16="http://schemas.microsoft.com/office/drawing/2014/main" id="{9BCB0DD7-FFAA-FF36-A590-7C4BEED274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7869" y="4787879"/>
            <a:ext cx="914400" cy="914400"/>
          </a:xfrm>
          <a:prstGeom prst="rect">
            <a:avLst/>
          </a:prstGeom>
        </p:spPr>
      </p:pic>
      <p:pic>
        <p:nvPicPr>
          <p:cNvPr id="8" name="Graphic 7" descr="Cell Tower with solid fill">
            <a:extLst>
              <a:ext uri="{FF2B5EF4-FFF2-40B4-BE49-F238E27FC236}">
                <a16:creationId xmlns:a16="http://schemas.microsoft.com/office/drawing/2014/main" id="{DCEF49E5-F0D4-55D8-BD67-45E72CD0C4E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7869" y="3632163"/>
            <a:ext cx="914400" cy="914400"/>
          </a:xfrm>
          <a:prstGeom prst="rect">
            <a:avLst/>
          </a:prstGeom>
        </p:spPr>
      </p:pic>
      <p:pic>
        <p:nvPicPr>
          <p:cNvPr id="11" name="Graphic 10" descr="Plugged Unplugged with solid fill">
            <a:extLst>
              <a:ext uri="{FF2B5EF4-FFF2-40B4-BE49-F238E27FC236}">
                <a16:creationId xmlns:a16="http://schemas.microsoft.com/office/drawing/2014/main" id="{4D5CFD21-C120-2B3D-8F14-BC3DA7026B2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7869" y="2477383"/>
            <a:ext cx="914400" cy="914400"/>
          </a:xfrm>
          <a:prstGeom prst="rect">
            <a:avLst/>
          </a:prstGeom>
        </p:spPr>
      </p:pic>
    </p:spTree>
    <p:extLst>
      <p:ext uri="{BB962C8B-B14F-4D97-AF65-F5344CB8AC3E}">
        <p14:creationId xmlns:p14="http://schemas.microsoft.com/office/powerpoint/2010/main" val="93950989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F710B-FCD0-4504-DA6A-C671361BA32F}"/>
              </a:ext>
            </a:extLst>
          </p:cNvPr>
          <p:cNvSpPr>
            <a:spLocks noGrp="1"/>
          </p:cNvSpPr>
          <p:nvPr>
            <p:ph type="title"/>
          </p:nvPr>
        </p:nvSpPr>
        <p:spPr/>
        <p:txBody>
          <a:bodyPr/>
          <a:lstStyle/>
          <a:p>
            <a:r>
              <a:rPr lang="en-US" dirty="0"/>
              <a:t>Publish/Subscribe (Pub/Sub)</a:t>
            </a:r>
          </a:p>
        </p:txBody>
      </p:sp>
      <p:pic>
        <p:nvPicPr>
          <p:cNvPr id="6" name="Picture 5" descr="A green circle with black border&#10;&#10;AI-generated content may be incorrect.">
            <a:extLst>
              <a:ext uri="{FF2B5EF4-FFF2-40B4-BE49-F238E27FC236}">
                <a16:creationId xmlns:a16="http://schemas.microsoft.com/office/drawing/2014/main" id="{ABC21B50-9D3E-5F61-41E3-2D2D8E4C3C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52575"/>
            <a:ext cx="2028825" cy="5305425"/>
          </a:xfrm>
          <a:prstGeom prst="rect">
            <a:avLst/>
          </a:prstGeom>
        </p:spPr>
      </p:pic>
      <p:pic>
        <p:nvPicPr>
          <p:cNvPr id="8" name="Picture 7" descr="A blue square with white and black text&#10;&#10;AI-generated content may be incorrect.">
            <a:extLst>
              <a:ext uri="{FF2B5EF4-FFF2-40B4-BE49-F238E27FC236}">
                <a16:creationId xmlns:a16="http://schemas.microsoft.com/office/drawing/2014/main" id="{E9B8C85B-7A7C-B080-59C7-0C211081AC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5837" y="1552574"/>
            <a:ext cx="2600325" cy="5305425"/>
          </a:xfrm>
          <a:prstGeom prst="rect">
            <a:avLst/>
          </a:prstGeom>
        </p:spPr>
      </p:pic>
      <p:pic>
        <p:nvPicPr>
          <p:cNvPr id="10" name="Picture 9" descr="A green circle with black border&#10;&#10;AI-generated content may be incorrect.">
            <a:extLst>
              <a:ext uri="{FF2B5EF4-FFF2-40B4-BE49-F238E27FC236}">
                <a16:creationId xmlns:a16="http://schemas.microsoft.com/office/drawing/2014/main" id="{B911967C-036E-3850-FC06-5B192EFBAA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29775" y="1552573"/>
            <a:ext cx="2562225" cy="5305425"/>
          </a:xfrm>
          <a:prstGeom prst="rect">
            <a:avLst/>
          </a:prstGeom>
        </p:spPr>
      </p:pic>
      <p:cxnSp>
        <p:nvCxnSpPr>
          <p:cNvPr id="11" name="Straight Arrow Connector 10">
            <a:extLst>
              <a:ext uri="{FF2B5EF4-FFF2-40B4-BE49-F238E27FC236}">
                <a16:creationId xmlns:a16="http://schemas.microsoft.com/office/drawing/2014/main" id="{EE74BFE0-BFC8-26AE-B2CD-8F41AB0B4744}"/>
              </a:ext>
            </a:extLst>
          </p:cNvPr>
          <p:cNvCxnSpPr>
            <a:cxnSpLocks/>
          </p:cNvCxnSpPr>
          <p:nvPr/>
        </p:nvCxnSpPr>
        <p:spPr>
          <a:xfrm>
            <a:off x="2166220" y="4020626"/>
            <a:ext cx="2458943" cy="0"/>
          </a:xfrm>
          <a:prstGeom prst="straightConnector1">
            <a:avLst/>
          </a:prstGeom>
          <a:ln w="1016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448B523A-C250-52F8-8163-7A1FE0D0E45F}"/>
              </a:ext>
            </a:extLst>
          </p:cNvPr>
          <p:cNvCxnSpPr>
            <a:cxnSpLocks/>
          </p:cNvCxnSpPr>
          <p:nvPr/>
        </p:nvCxnSpPr>
        <p:spPr>
          <a:xfrm flipV="1">
            <a:off x="7396162" y="2955851"/>
            <a:ext cx="2683503" cy="1064775"/>
          </a:xfrm>
          <a:prstGeom prst="straightConnector1">
            <a:avLst/>
          </a:prstGeom>
          <a:ln w="1016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5A642D58-B848-27B0-7200-56DECE0896C5}"/>
              </a:ext>
            </a:extLst>
          </p:cNvPr>
          <p:cNvCxnSpPr>
            <a:cxnSpLocks/>
          </p:cNvCxnSpPr>
          <p:nvPr/>
        </p:nvCxnSpPr>
        <p:spPr>
          <a:xfrm>
            <a:off x="7465716" y="4392521"/>
            <a:ext cx="2613949" cy="424028"/>
          </a:xfrm>
          <a:prstGeom prst="straightConnector1">
            <a:avLst/>
          </a:prstGeom>
          <a:ln w="1016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44326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par>
                                <p:cTn id="13" presetID="10" presetClass="entr" presetSubtype="0" fill="hold" nodeType="withEffect">
                                  <p:stCondLst>
                                    <p:cond delay="25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500"/>
                                        <p:tgtEl>
                                          <p:spTgt spid="13"/>
                                        </p:tgtEl>
                                      </p:cBhvr>
                                    </p:animEffect>
                                  </p:childTnLst>
                                </p:cTn>
                              </p:par>
                              <p:par>
                                <p:cTn id="21" presetID="22" presetClass="entr" presetSubtype="8"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par>
                                <p:cTn id="24" presetID="10" presetClass="entr" presetSubtype="0" fill="hold" nodeType="withEffect">
                                  <p:stCondLst>
                                    <p:cond delay="25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0F618-748B-9A4D-61C9-F48BC72B3FB5}"/>
              </a:ext>
            </a:extLst>
          </p:cNvPr>
          <p:cNvSpPr>
            <a:spLocks noGrp="1"/>
          </p:cNvSpPr>
          <p:nvPr>
            <p:ph type="title"/>
          </p:nvPr>
        </p:nvSpPr>
        <p:spPr/>
        <p:txBody>
          <a:bodyPr/>
          <a:lstStyle/>
          <a:p>
            <a:r>
              <a:rPr lang="en-US" dirty="0"/>
              <a:t>Fan-Out / Fan-In</a:t>
            </a:r>
          </a:p>
        </p:txBody>
      </p:sp>
      <p:pic>
        <p:nvPicPr>
          <p:cNvPr id="8" name="Picture 7" descr="A green circle with black border&#10;&#10;AI-generated content may be incorrect.">
            <a:extLst>
              <a:ext uri="{FF2B5EF4-FFF2-40B4-BE49-F238E27FC236}">
                <a16:creationId xmlns:a16="http://schemas.microsoft.com/office/drawing/2014/main" id="{2F04125C-CF2A-0AE9-DBB9-7B1D7BB77D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862" y="1805625"/>
            <a:ext cx="1495425" cy="4933950"/>
          </a:xfrm>
          <a:prstGeom prst="rect">
            <a:avLst/>
          </a:prstGeom>
        </p:spPr>
      </p:pic>
      <p:pic>
        <p:nvPicPr>
          <p:cNvPr id="10" name="Picture 9" descr="A group of blue rectangles with white text&#10;&#10;AI-generated content may be incorrect.">
            <a:extLst>
              <a:ext uri="{FF2B5EF4-FFF2-40B4-BE49-F238E27FC236}">
                <a16:creationId xmlns:a16="http://schemas.microsoft.com/office/drawing/2014/main" id="{950D5B9D-B322-D7E4-BAF8-00B0559429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2036" y="1805625"/>
            <a:ext cx="2447925" cy="4933950"/>
          </a:xfrm>
          <a:prstGeom prst="rect">
            <a:avLst/>
          </a:prstGeom>
        </p:spPr>
      </p:pic>
      <p:pic>
        <p:nvPicPr>
          <p:cNvPr id="12" name="Picture 11" descr="A green circle with black border&#10;&#10;AI-generated content may be incorrect.">
            <a:extLst>
              <a:ext uri="{FF2B5EF4-FFF2-40B4-BE49-F238E27FC236}">
                <a16:creationId xmlns:a16="http://schemas.microsoft.com/office/drawing/2014/main" id="{DE1640AA-46ED-451D-AD15-E515355DD6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15562" y="1805625"/>
            <a:ext cx="1552575" cy="4933950"/>
          </a:xfrm>
          <a:prstGeom prst="rect">
            <a:avLst/>
          </a:prstGeom>
        </p:spPr>
      </p:pic>
      <p:cxnSp>
        <p:nvCxnSpPr>
          <p:cNvPr id="13" name="Straight Arrow Connector 12">
            <a:extLst>
              <a:ext uri="{FF2B5EF4-FFF2-40B4-BE49-F238E27FC236}">
                <a16:creationId xmlns:a16="http://schemas.microsoft.com/office/drawing/2014/main" id="{B4A17585-AD88-72BB-2DAF-C4A4109FBF5C}"/>
              </a:ext>
            </a:extLst>
          </p:cNvPr>
          <p:cNvCxnSpPr>
            <a:cxnSpLocks/>
          </p:cNvCxnSpPr>
          <p:nvPr/>
        </p:nvCxnSpPr>
        <p:spPr>
          <a:xfrm>
            <a:off x="2166220" y="4297073"/>
            <a:ext cx="2458943" cy="0"/>
          </a:xfrm>
          <a:prstGeom prst="straightConnector1">
            <a:avLst/>
          </a:prstGeom>
          <a:ln w="1016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BBBD0175-75AB-2296-B5D8-1A803A6B2A1C}"/>
              </a:ext>
            </a:extLst>
          </p:cNvPr>
          <p:cNvCxnSpPr>
            <a:cxnSpLocks/>
          </p:cNvCxnSpPr>
          <p:nvPr/>
        </p:nvCxnSpPr>
        <p:spPr>
          <a:xfrm flipV="1">
            <a:off x="2166220" y="2636874"/>
            <a:ext cx="2586533" cy="1344765"/>
          </a:xfrm>
          <a:prstGeom prst="straightConnector1">
            <a:avLst/>
          </a:prstGeom>
          <a:ln w="1016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680EB94C-518A-499F-AB54-8723BBB1CEE0}"/>
              </a:ext>
            </a:extLst>
          </p:cNvPr>
          <p:cNvCxnSpPr>
            <a:cxnSpLocks/>
          </p:cNvCxnSpPr>
          <p:nvPr/>
        </p:nvCxnSpPr>
        <p:spPr>
          <a:xfrm>
            <a:off x="2166220" y="4757817"/>
            <a:ext cx="2458943" cy="1090090"/>
          </a:xfrm>
          <a:prstGeom prst="straightConnector1">
            <a:avLst/>
          </a:prstGeom>
          <a:ln w="1016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18C58926-F4C8-2E1D-908C-45583427CF6B}"/>
              </a:ext>
            </a:extLst>
          </p:cNvPr>
          <p:cNvCxnSpPr>
            <a:cxnSpLocks/>
          </p:cNvCxnSpPr>
          <p:nvPr/>
        </p:nvCxnSpPr>
        <p:spPr>
          <a:xfrm>
            <a:off x="7571103" y="4297073"/>
            <a:ext cx="2458943" cy="0"/>
          </a:xfrm>
          <a:prstGeom prst="straightConnector1">
            <a:avLst/>
          </a:prstGeom>
          <a:ln w="1016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5F080073-39C2-3972-F4D6-77D5EB981390}"/>
              </a:ext>
            </a:extLst>
          </p:cNvPr>
          <p:cNvCxnSpPr>
            <a:cxnSpLocks/>
          </p:cNvCxnSpPr>
          <p:nvPr/>
        </p:nvCxnSpPr>
        <p:spPr>
          <a:xfrm>
            <a:off x="7571103" y="2606496"/>
            <a:ext cx="2458943" cy="1125532"/>
          </a:xfrm>
          <a:prstGeom prst="straightConnector1">
            <a:avLst/>
          </a:prstGeom>
          <a:ln w="1016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666571F7-3916-411B-9D4F-89176BD19064}"/>
              </a:ext>
            </a:extLst>
          </p:cNvPr>
          <p:cNvCxnSpPr>
            <a:cxnSpLocks/>
          </p:cNvCxnSpPr>
          <p:nvPr/>
        </p:nvCxnSpPr>
        <p:spPr>
          <a:xfrm flipV="1">
            <a:off x="7571103" y="4869712"/>
            <a:ext cx="2458943" cy="1068319"/>
          </a:xfrm>
          <a:prstGeom prst="straightConnector1">
            <a:avLst/>
          </a:prstGeom>
          <a:ln w="1016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51862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par>
                                <p:cTn id="13" presetID="22" presetClass="entr" presetSubtype="8"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par>
                                <p:cTn id="16" presetID="22" presetClass="entr" presetSubtype="8"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left)">
                                      <p:cBhvr>
                                        <p:cTn id="18" dur="500"/>
                                        <p:tgtEl>
                                          <p:spTgt spid="16"/>
                                        </p:tgtEl>
                                      </p:cBhvr>
                                    </p:animEffect>
                                  </p:childTnLst>
                                </p:cTn>
                              </p:par>
                              <p:par>
                                <p:cTn id="19" presetID="10" presetClass="entr" presetSubtype="0"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left)">
                                      <p:cBhvr>
                                        <p:cTn id="26" dur="500"/>
                                        <p:tgtEl>
                                          <p:spTgt spid="19"/>
                                        </p:tgtEl>
                                      </p:cBhvr>
                                    </p:animEffect>
                                  </p:childTnLst>
                                </p:cTn>
                              </p:par>
                              <p:par>
                                <p:cTn id="27" presetID="22" presetClass="entr" presetSubtype="8"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left)">
                                      <p:cBhvr>
                                        <p:cTn id="29" dur="500"/>
                                        <p:tgtEl>
                                          <p:spTgt spid="18"/>
                                        </p:tgtEl>
                                      </p:cBhvr>
                                    </p:animEffect>
                                  </p:childTnLst>
                                </p:cTn>
                              </p:par>
                              <p:par>
                                <p:cTn id="30" presetID="22" presetClass="entr" presetSubtype="8"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par>
                                <p:cTn id="33" presetID="10" presetClass="entr" presetSubtype="0" fill="hold" nodeType="withEffect">
                                  <p:stCondLst>
                                    <p:cond delay="25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DC6D09B-27C4-7DCE-6AC9-C0887836ED08}"/>
              </a:ext>
            </a:extLst>
          </p:cNvPr>
          <p:cNvSpPr>
            <a:spLocks noGrp="1"/>
          </p:cNvSpPr>
          <p:nvPr>
            <p:ph type="title"/>
          </p:nvPr>
        </p:nvSpPr>
        <p:spPr>
          <a:xfrm>
            <a:off x="5431536" y="978408"/>
            <a:ext cx="6236208" cy="1463040"/>
          </a:xfrm>
        </p:spPr>
        <p:txBody>
          <a:bodyPr vert="horz" lIns="91440" tIns="45720" rIns="91440" bIns="45720" rtlCol="0" anchor="t">
            <a:normAutofit/>
          </a:bodyPr>
          <a:lstStyle/>
          <a:p>
            <a:r>
              <a:rPr lang="en-US" b="1" kern="1200">
                <a:solidFill>
                  <a:schemeClr val="tx1"/>
                </a:solidFill>
                <a:latin typeface="+mj-lt"/>
                <a:ea typeface="+mj-ea"/>
                <a:cs typeface="+mj-cs"/>
              </a:rPr>
              <a:t>Migration &amp; Evolution Strategies</a:t>
            </a:r>
          </a:p>
        </p:txBody>
      </p:sp>
      <p:pic>
        <p:nvPicPr>
          <p:cNvPr id="5" name="Content Placeholder 4" descr="Building Under Construction in Hong Kong">
            <a:extLst>
              <a:ext uri="{FF2B5EF4-FFF2-40B4-BE49-F238E27FC236}">
                <a16:creationId xmlns:a16="http://schemas.microsoft.com/office/drawing/2014/main" id="{31304054-D805-457D-AA6C-F16FF90A87B2}"/>
              </a:ext>
            </a:extLst>
          </p:cNvPr>
          <p:cNvPicPr>
            <a:picLocks noGrp="1" noChangeAspect="1"/>
          </p:cNvPicPr>
          <p:nvPr>
            <p:ph sz="half" idx="1"/>
          </p:nvPr>
        </p:nvPicPr>
        <p:blipFill>
          <a:blip r:embed="rId3"/>
          <a:srcRect l="25391" r="26337" b="1"/>
          <a:stretch>
            <a:fillRect/>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267FAE86-52C8-5000-074A-667B5B2C534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345936" y="2578608"/>
            <a:ext cx="5321808" cy="3767328"/>
          </a:xfrm>
        </p:spPr>
        <p:txBody>
          <a:bodyPr>
            <a:normAutofit/>
          </a:bodyPr>
          <a:lstStyle/>
          <a:p>
            <a:pPr marL="0" indent="0">
              <a:spcBef>
                <a:spcPts val="2500"/>
              </a:spcBef>
              <a:buFont typeface="Arial" panose="020B0604020202020204" pitchFamily="34" charset="0"/>
              <a:buNone/>
            </a:pPr>
            <a:r>
              <a:rPr lang="en-US" sz="1400" b="1" dirty="0"/>
              <a:t>Strangler Fig Pattern</a:t>
            </a:r>
          </a:p>
          <a:p>
            <a:pPr marL="0" lvl="1" indent="0">
              <a:buFont typeface="Arial" panose="020B0604020202020204" pitchFamily="34" charset="0"/>
              <a:buNone/>
            </a:pPr>
            <a:r>
              <a:rPr lang="en-US" sz="1400" dirty="0"/>
              <a:t>This pattern incrementally migrates legacy systems by gradually wrapping old components with new interfaces.</a:t>
            </a:r>
          </a:p>
          <a:p>
            <a:pPr marL="0" indent="0">
              <a:spcBef>
                <a:spcPts val="2500"/>
              </a:spcBef>
              <a:buFont typeface="Arial" panose="020B0604020202020204" pitchFamily="34" charset="0"/>
              <a:buNone/>
            </a:pPr>
            <a:r>
              <a:rPr lang="en-US" sz="1400" b="1" dirty="0"/>
              <a:t>Incremental Migration</a:t>
            </a:r>
          </a:p>
          <a:p>
            <a:pPr marL="0" lvl="1" indent="0">
              <a:buFont typeface="Arial" panose="020B0604020202020204" pitchFamily="34" charset="0"/>
              <a:buNone/>
            </a:pPr>
            <a:r>
              <a:rPr lang="en-US" sz="1400" dirty="0"/>
              <a:t>Incremental wrapping allows smooth transition and reduces risks during system modernization.</a:t>
            </a:r>
          </a:p>
          <a:p>
            <a:pPr marL="0" indent="0">
              <a:spcBef>
                <a:spcPts val="2500"/>
              </a:spcBef>
              <a:buFont typeface="Arial" panose="020B0604020202020204" pitchFamily="34" charset="0"/>
              <a:buNone/>
            </a:pPr>
            <a:r>
              <a:rPr lang="en-US" sz="1400" b="1" dirty="0"/>
              <a:t>Event Flow Rerouting</a:t>
            </a:r>
          </a:p>
          <a:p>
            <a:pPr marL="0" lvl="1" indent="0">
              <a:buFont typeface="Arial" panose="020B0604020202020204" pitchFamily="34" charset="0"/>
              <a:buNone/>
            </a:pPr>
            <a:r>
              <a:rPr lang="en-US" sz="1400" dirty="0"/>
              <a:t>Event flow diagrams illustrate traffic rerouting over time for controlled and safe modernization.</a:t>
            </a:r>
          </a:p>
        </p:txBody>
      </p:sp>
      <p:pic>
        <p:nvPicPr>
          <p:cNvPr id="6" name="Graphic 5" descr="Flowchart with solid fill">
            <a:extLst>
              <a:ext uri="{FF2B5EF4-FFF2-40B4-BE49-F238E27FC236}">
                <a16:creationId xmlns:a16="http://schemas.microsoft.com/office/drawing/2014/main" id="{E20DB9C6-105C-766F-CE38-81C2C78297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57649" y="4718301"/>
            <a:ext cx="914400" cy="914400"/>
          </a:xfrm>
          <a:prstGeom prst="rect">
            <a:avLst/>
          </a:prstGeom>
        </p:spPr>
      </p:pic>
      <p:pic>
        <p:nvPicPr>
          <p:cNvPr id="8" name="Graphic 7" descr="Crane with solid fill">
            <a:extLst>
              <a:ext uri="{FF2B5EF4-FFF2-40B4-BE49-F238E27FC236}">
                <a16:creationId xmlns:a16="http://schemas.microsoft.com/office/drawing/2014/main" id="{DB32D77B-6907-A68A-D6B2-A6EB28213D6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31536" y="3630168"/>
            <a:ext cx="914400" cy="914400"/>
          </a:xfrm>
          <a:prstGeom prst="rect">
            <a:avLst/>
          </a:prstGeom>
        </p:spPr>
      </p:pic>
      <p:pic>
        <p:nvPicPr>
          <p:cNvPr id="11" name="Graphic 10" descr="Tree With Roots with solid fill">
            <a:extLst>
              <a:ext uri="{FF2B5EF4-FFF2-40B4-BE49-F238E27FC236}">
                <a16:creationId xmlns:a16="http://schemas.microsoft.com/office/drawing/2014/main" id="{D3B29AA5-0AAB-5CD9-46F3-958C75DE3B2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7649" y="2578608"/>
            <a:ext cx="914400" cy="914400"/>
          </a:xfrm>
          <a:prstGeom prst="rect">
            <a:avLst/>
          </a:prstGeom>
        </p:spPr>
      </p:pic>
    </p:spTree>
    <p:extLst>
      <p:ext uri="{BB962C8B-B14F-4D97-AF65-F5344CB8AC3E}">
        <p14:creationId xmlns:p14="http://schemas.microsoft.com/office/powerpoint/2010/main" val="391034384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48CDE-8827-D26F-B7E3-E6A4819974AA}"/>
              </a:ext>
            </a:extLst>
          </p:cNvPr>
          <p:cNvSpPr>
            <a:spLocks noGrp="1"/>
          </p:cNvSpPr>
          <p:nvPr>
            <p:ph type="title"/>
          </p:nvPr>
        </p:nvSpPr>
        <p:spPr/>
        <p:txBody>
          <a:bodyPr/>
          <a:lstStyle/>
          <a:p>
            <a:r>
              <a:rPr lang="en-US" dirty="0"/>
              <a:t>Strangler Fig</a:t>
            </a:r>
          </a:p>
        </p:txBody>
      </p:sp>
      <p:pic>
        <p:nvPicPr>
          <p:cNvPr id="4" name="Picture 3" descr="A close-up of a sign&#10;&#10;AI-generated content may be incorrect.">
            <a:extLst>
              <a:ext uri="{FF2B5EF4-FFF2-40B4-BE49-F238E27FC236}">
                <a16:creationId xmlns:a16="http://schemas.microsoft.com/office/drawing/2014/main" id="{37348B96-87E0-6F42-F5B1-32958E8DCA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1192" y="2076252"/>
            <a:ext cx="4449615" cy="4260752"/>
          </a:xfrm>
          <a:prstGeom prst="rect">
            <a:avLst/>
          </a:prstGeom>
        </p:spPr>
      </p:pic>
      <p:cxnSp>
        <p:nvCxnSpPr>
          <p:cNvPr id="5" name="Straight Arrow Connector 4">
            <a:extLst>
              <a:ext uri="{FF2B5EF4-FFF2-40B4-BE49-F238E27FC236}">
                <a16:creationId xmlns:a16="http://schemas.microsoft.com/office/drawing/2014/main" id="{2F1BDC1F-83F9-2FB5-F8E7-93B15747CF5B}"/>
              </a:ext>
            </a:extLst>
          </p:cNvPr>
          <p:cNvCxnSpPr>
            <a:cxnSpLocks/>
          </p:cNvCxnSpPr>
          <p:nvPr/>
        </p:nvCxnSpPr>
        <p:spPr>
          <a:xfrm>
            <a:off x="2339163" y="4105687"/>
            <a:ext cx="1532029" cy="0"/>
          </a:xfrm>
          <a:prstGeom prst="straightConnector1">
            <a:avLst/>
          </a:prstGeom>
          <a:ln w="1016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6D54C039-8077-15C7-F436-AE010E1E9C45}"/>
              </a:ext>
            </a:extLst>
          </p:cNvPr>
          <p:cNvSpPr txBox="1"/>
          <p:nvPr/>
        </p:nvSpPr>
        <p:spPr>
          <a:xfrm>
            <a:off x="215440" y="3751744"/>
            <a:ext cx="2123723" cy="707886"/>
          </a:xfrm>
          <a:prstGeom prst="rect">
            <a:avLst/>
          </a:prstGeom>
          <a:noFill/>
        </p:spPr>
        <p:txBody>
          <a:bodyPr wrap="none" rtlCol="0">
            <a:spAutoFit/>
          </a:bodyPr>
          <a:lstStyle/>
          <a:p>
            <a:r>
              <a:rPr lang="en-US" sz="4000" b="1" dirty="0"/>
              <a:t>Request</a:t>
            </a:r>
          </a:p>
        </p:txBody>
      </p:sp>
      <p:sp>
        <p:nvSpPr>
          <p:cNvPr id="8" name="TextBox 7">
            <a:extLst>
              <a:ext uri="{FF2B5EF4-FFF2-40B4-BE49-F238E27FC236}">
                <a16:creationId xmlns:a16="http://schemas.microsoft.com/office/drawing/2014/main" id="{B9373AAA-309B-DE3E-C1D7-4B981D933946}"/>
              </a:ext>
            </a:extLst>
          </p:cNvPr>
          <p:cNvSpPr txBox="1"/>
          <p:nvPr/>
        </p:nvSpPr>
        <p:spPr>
          <a:xfrm>
            <a:off x="9735124" y="3751744"/>
            <a:ext cx="2123723" cy="707886"/>
          </a:xfrm>
          <a:prstGeom prst="rect">
            <a:avLst/>
          </a:prstGeom>
          <a:noFill/>
        </p:spPr>
        <p:txBody>
          <a:bodyPr wrap="none" rtlCol="0">
            <a:spAutoFit/>
          </a:bodyPr>
          <a:lstStyle/>
          <a:p>
            <a:r>
              <a:rPr lang="en-US" sz="4000" b="1" dirty="0"/>
              <a:t>Request</a:t>
            </a:r>
          </a:p>
        </p:txBody>
      </p:sp>
      <p:cxnSp>
        <p:nvCxnSpPr>
          <p:cNvPr id="9" name="Straight Arrow Connector 8">
            <a:extLst>
              <a:ext uri="{FF2B5EF4-FFF2-40B4-BE49-F238E27FC236}">
                <a16:creationId xmlns:a16="http://schemas.microsoft.com/office/drawing/2014/main" id="{4542C7D4-AF30-CBFC-37EB-C6B09AE16843}"/>
              </a:ext>
            </a:extLst>
          </p:cNvPr>
          <p:cNvCxnSpPr>
            <a:cxnSpLocks/>
          </p:cNvCxnSpPr>
          <p:nvPr/>
        </p:nvCxnSpPr>
        <p:spPr>
          <a:xfrm>
            <a:off x="8257009" y="4126953"/>
            <a:ext cx="1532029" cy="0"/>
          </a:xfrm>
          <a:prstGeom prst="straightConnector1">
            <a:avLst/>
          </a:prstGeom>
          <a:ln w="1016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73617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0D3B09-82F3-2FBF-E647-D79119319E64}"/>
              </a:ext>
            </a:extLst>
          </p:cNvPr>
          <p:cNvSpPr>
            <a:spLocks noGrp="1"/>
          </p:cNvSpPr>
          <p:nvPr>
            <p:ph type="title"/>
          </p:nvPr>
        </p:nvSpPr>
        <p:spPr>
          <a:xfrm>
            <a:off x="5431536" y="978408"/>
            <a:ext cx="6236208" cy="1463040"/>
          </a:xfrm>
        </p:spPr>
        <p:txBody>
          <a:bodyPr vert="horz" lIns="91440" tIns="45720" rIns="91440" bIns="45720" rtlCol="0" anchor="t">
            <a:normAutofit/>
          </a:bodyPr>
          <a:lstStyle/>
          <a:p>
            <a:r>
              <a:rPr lang="en-US" b="1" kern="1200">
                <a:solidFill>
                  <a:schemeClr val="tx1"/>
                </a:solidFill>
                <a:latin typeface="+mj-lt"/>
                <a:ea typeface="+mj-ea"/>
                <a:cs typeface="+mj-cs"/>
              </a:rPr>
              <a:t>Data-Centric Patterns</a:t>
            </a:r>
          </a:p>
        </p:txBody>
      </p:sp>
      <p:pic>
        <p:nvPicPr>
          <p:cNvPr id="5" name="Content Placeholder 4" descr="Space full of blue lights.">
            <a:extLst>
              <a:ext uri="{FF2B5EF4-FFF2-40B4-BE49-F238E27FC236}">
                <a16:creationId xmlns:a16="http://schemas.microsoft.com/office/drawing/2014/main" id="{F6C04A80-25DB-4A18-9761-63CCBE9CAEAB}"/>
              </a:ext>
            </a:extLst>
          </p:cNvPr>
          <p:cNvPicPr>
            <a:picLocks noGrp="1" noChangeAspect="1"/>
          </p:cNvPicPr>
          <p:nvPr>
            <p:ph sz="half" idx="1"/>
          </p:nvPr>
        </p:nvPicPr>
        <p:blipFill>
          <a:blip r:embed="rId3"/>
          <a:srcRect l="20242" r="33655" b="1"/>
          <a:stretch>
            <a:fillRect/>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7A6B08B2-580F-4F10-A9DF-6C8BC19F100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557924" y="2578608"/>
            <a:ext cx="5109820" cy="3767328"/>
          </a:xfrm>
        </p:spPr>
        <p:txBody>
          <a:bodyPr>
            <a:normAutofit/>
          </a:bodyPr>
          <a:lstStyle/>
          <a:p>
            <a:pPr marL="0" indent="0">
              <a:spcBef>
                <a:spcPts val="2500"/>
              </a:spcBef>
              <a:buFont typeface="Arial" panose="020B0604020202020204" pitchFamily="34" charset="0"/>
              <a:buNone/>
            </a:pPr>
            <a:r>
              <a:rPr lang="en-US" sz="1400" b="1" dirty="0"/>
              <a:t>Event Sourcing</a:t>
            </a:r>
          </a:p>
          <a:p>
            <a:pPr marL="0" lvl="1" indent="0">
              <a:buFont typeface="Arial" panose="020B0604020202020204" pitchFamily="34" charset="0"/>
              <a:buNone/>
            </a:pPr>
            <a:r>
              <a:rPr lang="en-US" sz="1400" dirty="0"/>
              <a:t>Event Sourcing treats every data change as an immutable event, similar to a ledger or revision log.</a:t>
            </a:r>
          </a:p>
          <a:p>
            <a:pPr marL="0" indent="0">
              <a:spcBef>
                <a:spcPts val="2500"/>
              </a:spcBef>
              <a:buFont typeface="Arial" panose="020B0604020202020204" pitchFamily="34" charset="0"/>
              <a:buNone/>
            </a:pPr>
            <a:r>
              <a:rPr lang="en-US" sz="1400" b="1" dirty="0"/>
              <a:t>CQRS Architecture</a:t>
            </a:r>
          </a:p>
          <a:p>
            <a:pPr marL="0" lvl="1" indent="0">
              <a:buFont typeface="Arial" panose="020B0604020202020204" pitchFamily="34" charset="0"/>
              <a:buNone/>
            </a:pPr>
            <a:r>
              <a:rPr lang="en-US" sz="1400" dirty="0"/>
              <a:t>CQRS separates command and query pipelines to improve system scalability and performance.</a:t>
            </a:r>
          </a:p>
          <a:p>
            <a:pPr marL="0" indent="0">
              <a:spcBef>
                <a:spcPts val="2500"/>
              </a:spcBef>
              <a:buFont typeface="Arial" panose="020B0604020202020204" pitchFamily="34" charset="0"/>
              <a:buNone/>
            </a:pPr>
            <a:r>
              <a:rPr lang="en-US" sz="1400" b="1" dirty="0"/>
              <a:t>Data Lake Integration</a:t>
            </a:r>
          </a:p>
          <a:p>
            <a:pPr marL="0" lvl="1" indent="0">
              <a:buFont typeface="Arial" panose="020B0604020202020204" pitchFamily="34" charset="0"/>
              <a:buNone/>
            </a:pPr>
            <a:r>
              <a:rPr lang="en-US" sz="1400" dirty="0"/>
              <a:t>Data Lake Integration uses serverless technologies for efficient data ingestion and transformation.</a:t>
            </a:r>
          </a:p>
        </p:txBody>
      </p:sp>
      <p:pic>
        <p:nvPicPr>
          <p:cNvPr id="6" name="Graphic 5" descr="Database with solid fill">
            <a:extLst>
              <a:ext uri="{FF2B5EF4-FFF2-40B4-BE49-F238E27FC236}">
                <a16:creationId xmlns:a16="http://schemas.microsoft.com/office/drawing/2014/main" id="{C070E015-7B64-2F51-E518-2B81BCE0E8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84611" y="4690769"/>
            <a:ext cx="914400" cy="914400"/>
          </a:xfrm>
          <a:prstGeom prst="rect">
            <a:avLst/>
          </a:prstGeom>
        </p:spPr>
      </p:pic>
      <p:pic>
        <p:nvPicPr>
          <p:cNvPr id="17" name="Graphic 16" descr="Fork In Road with solid fill">
            <a:extLst>
              <a:ext uri="{FF2B5EF4-FFF2-40B4-BE49-F238E27FC236}">
                <a16:creationId xmlns:a16="http://schemas.microsoft.com/office/drawing/2014/main" id="{6826F648-4D51-1358-CA10-1FAE687678B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31535" y="3614414"/>
            <a:ext cx="914400" cy="914400"/>
          </a:xfrm>
          <a:prstGeom prst="rect">
            <a:avLst/>
          </a:prstGeom>
        </p:spPr>
      </p:pic>
      <p:grpSp>
        <p:nvGrpSpPr>
          <p:cNvPr id="22" name="Group 21">
            <a:extLst>
              <a:ext uri="{FF2B5EF4-FFF2-40B4-BE49-F238E27FC236}">
                <a16:creationId xmlns:a16="http://schemas.microsoft.com/office/drawing/2014/main" id="{FA1FE088-3685-4AEE-C8A0-59166DC442FA}"/>
              </a:ext>
            </a:extLst>
          </p:cNvPr>
          <p:cNvGrpSpPr/>
          <p:nvPr/>
        </p:nvGrpSpPr>
        <p:grpSpPr>
          <a:xfrm>
            <a:off x="5431536" y="2538059"/>
            <a:ext cx="914400" cy="914400"/>
            <a:chOff x="9035866" y="5902406"/>
            <a:chExt cx="914400" cy="914400"/>
          </a:xfrm>
        </p:grpSpPr>
        <p:pic>
          <p:nvPicPr>
            <p:cNvPr id="19" name="Graphic 18" descr="Paper outline">
              <a:extLst>
                <a:ext uri="{FF2B5EF4-FFF2-40B4-BE49-F238E27FC236}">
                  <a16:creationId xmlns:a16="http://schemas.microsoft.com/office/drawing/2014/main" id="{B2B7EECB-9FEB-8E5C-7E04-7B083A9A075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35866" y="5902406"/>
              <a:ext cx="914400" cy="914400"/>
            </a:xfrm>
            <a:prstGeom prst="rect">
              <a:avLst/>
            </a:prstGeom>
          </p:spPr>
        </p:pic>
        <p:pic>
          <p:nvPicPr>
            <p:cNvPr id="21" name="Graphic 20" descr="Clock with solid fill">
              <a:extLst>
                <a:ext uri="{FF2B5EF4-FFF2-40B4-BE49-F238E27FC236}">
                  <a16:creationId xmlns:a16="http://schemas.microsoft.com/office/drawing/2014/main" id="{AEA0D2D1-4373-9BDD-3EE7-8C38F477618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247855" y="6212897"/>
              <a:ext cx="490421" cy="490421"/>
            </a:xfrm>
            <a:prstGeom prst="rect">
              <a:avLst/>
            </a:prstGeom>
          </p:spPr>
        </p:pic>
      </p:grpSp>
    </p:spTree>
    <p:extLst>
      <p:ext uri="{BB962C8B-B14F-4D97-AF65-F5344CB8AC3E}">
        <p14:creationId xmlns:p14="http://schemas.microsoft.com/office/powerpoint/2010/main" val="213628345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38595-98EF-83B5-41C4-A18E5966D32B}"/>
              </a:ext>
            </a:extLst>
          </p:cNvPr>
          <p:cNvSpPr>
            <a:spLocks noGrp="1"/>
          </p:cNvSpPr>
          <p:nvPr>
            <p:ph type="title"/>
          </p:nvPr>
        </p:nvSpPr>
        <p:spPr/>
        <p:txBody>
          <a:bodyPr/>
          <a:lstStyle/>
          <a:p>
            <a:r>
              <a:rPr lang="en-US" dirty="0"/>
              <a:t>Event Sourcing</a:t>
            </a:r>
          </a:p>
        </p:txBody>
      </p:sp>
      <p:pic>
        <p:nvPicPr>
          <p:cNvPr id="4" name="Picture 3" descr="A diagram of a data change&#10;&#10;AI-generated content may be incorrect.">
            <a:extLst>
              <a:ext uri="{FF2B5EF4-FFF2-40B4-BE49-F238E27FC236}">
                <a16:creationId xmlns:a16="http://schemas.microsoft.com/office/drawing/2014/main" id="{26A5A0FB-7F49-0C75-E088-0BB9FD4354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25" y="2359153"/>
            <a:ext cx="12030075" cy="4114800"/>
          </a:xfrm>
          <a:prstGeom prst="rect">
            <a:avLst/>
          </a:prstGeom>
        </p:spPr>
      </p:pic>
    </p:spTree>
    <p:extLst>
      <p:ext uri="{BB962C8B-B14F-4D97-AF65-F5344CB8AC3E}">
        <p14:creationId xmlns:p14="http://schemas.microsoft.com/office/powerpoint/2010/main" val="3291484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C2FAA-BE7F-F6B9-A799-CEC0CE36FEB2}"/>
              </a:ext>
            </a:extLst>
          </p:cNvPr>
          <p:cNvSpPr>
            <a:spLocks noGrp="1"/>
          </p:cNvSpPr>
          <p:nvPr>
            <p:ph type="title"/>
          </p:nvPr>
        </p:nvSpPr>
        <p:spPr/>
        <p:txBody>
          <a:bodyPr/>
          <a:lstStyle/>
          <a:p>
            <a:r>
              <a:rPr lang="en-US" dirty="0"/>
              <a:t>Command Query Responsibility Segregation (CQRS)</a:t>
            </a:r>
          </a:p>
        </p:txBody>
      </p:sp>
      <p:pic>
        <p:nvPicPr>
          <p:cNvPr id="4" name="Picture 3" descr="A diagram of a diagram of a computer system&#10;&#10;AI-generated content may be incorrect.">
            <a:extLst>
              <a:ext uri="{FF2B5EF4-FFF2-40B4-BE49-F238E27FC236}">
                <a16:creationId xmlns:a16="http://schemas.microsoft.com/office/drawing/2014/main" id="{FA62D570-D78A-9C64-19B1-967992713E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5540" y="2785731"/>
            <a:ext cx="8080920" cy="3795823"/>
          </a:xfrm>
          <a:prstGeom prst="rect">
            <a:avLst/>
          </a:prstGeom>
        </p:spPr>
      </p:pic>
    </p:spTree>
    <p:extLst>
      <p:ext uri="{BB962C8B-B14F-4D97-AF65-F5344CB8AC3E}">
        <p14:creationId xmlns:p14="http://schemas.microsoft.com/office/powerpoint/2010/main" val="14091709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DD2DE-6802-1148-C289-4E578815E72B}"/>
              </a:ext>
            </a:extLst>
          </p:cNvPr>
          <p:cNvSpPr>
            <a:spLocks noGrp="1"/>
          </p:cNvSpPr>
          <p:nvPr>
            <p:ph type="title"/>
          </p:nvPr>
        </p:nvSpPr>
        <p:spPr/>
        <p:txBody>
          <a:bodyPr/>
          <a:lstStyle/>
          <a:p>
            <a:r>
              <a:rPr lang="en-US" dirty="0"/>
              <a:t>Data Lake Integration</a:t>
            </a:r>
          </a:p>
        </p:txBody>
      </p:sp>
      <p:pic>
        <p:nvPicPr>
          <p:cNvPr id="4" name="Picture 3" descr="A diagram of data processing&#10;&#10;AI-generated content may be incorrect.">
            <a:extLst>
              <a:ext uri="{FF2B5EF4-FFF2-40B4-BE49-F238E27FC236}">
                <a16:creationId xmlns:a16="http://schemas.microsoft.com/office/drawing/2014/main" id="{A4CD0C98-AB44-6832-97CC-353949F49C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870075"/>
            <a:ext cx="9753600" cy="3117850"/>
          </a:xfrm>
          <a:prstGeom prst="rect">
            <a:avLst/>
          </a:prstGeom>
        </p:spPr>
      </p:pic>
    </p:spTree>
    <p:extLst>
      <p:ext uri="{BB962C8B-B14F-4D97-AF65-F5344CB8AC3E}">
        <p14:creationId xmlns:p14="http://schemas.microsoft.com/office/powerpoint/2010/main" val="1177870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AB53F23-AD1D-FECA-EC14-DFA691FF1ED6}"/>
              </a:ext>
            </a:extLst>
          </p:cNvPr>
          <p:cNvSpPr/>
          <p:nvPr/>
        </p:nvSpPr>
        <p:spPr>
          <a:xfrm>
            <a:off x="228600" y="4956153"/>
            <a:ext cx="3302000" cy="1213366"/>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2630E60-BB8F-9208-F527-86D163D929BA}"/>
              </a:ext>
            </a:extLst>
          </p:cNvPr>
          <p:cNvSpPr/>
          <p:nvPr/>
        </p:nvSpPr>
        <p:spPr>
          <a:xfrm>
            <a:off x="4445000" y="4956153"/>
            <a:ext cx="3302000" cy="1213366"/>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B3A4E08-0C17-0E22-37F3-A69C586CAF49}"/>
              </a:ext>
            </a:extLst>
          </p:cNvPr>
          <p:cNvSpPr/>
          <p:nvPr/>
        </p:nvSpPr>
        <p:spPr>
          <a:xfrm>
            <a:off x="8661400" y="4956153"/>
            <a:ext cx="3302000" cy="1213366"/>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3" name="Picture 12" descr="A person taking a selfie at the beach&#10;&#10;AI-generated content may be incorrect.">
            <a:extLst>
              <a:ext uri="{FF2B5EF4-FFF2-40B4-BE49-F238E27FC236}">
                <a16:creationId xmlns:a16="http://schemas.microsoft.com/office/drawing/2014/main" id="{F2360910-B666-D29F-2C21-ADB525E93055}"/>
              </a:ext>
            </a:extLst>
          </p:cNvPr>
          <p:cNvPicPr>
            <a:picLocks noChangeAspect="1"/>
          </p:cNvPicPr>
          <p:nvPr/>
        </p:nvPicPr>
        <p:blipFill rotWithShape="1">
          <a:blip r:embed="rId3">
            <a:extLst>
              <a:ext uri="{28A0092B-C50C-407E-A947-70E740481C1C}">
                <a14:useLocalDpi xmlns:a14="http://schemas.microsoft.com/office/drawing/2010/main" val="0"/>
              </a:ext>
            </a:extLst>
          </a:blip>
          <a:srcRect t="8461" b="8461"/>
          <a:stretch>
            <a:fillRect/>
          </a:stretch>
        </p:blipFill>
        <p:spPr>
          <a:xfrm>
            <a:off x="4434543" y="2057400"/>
            <a:ext cx="3302000" cy="2743200"/>
          </a:xfrm>
          <a:prstGeom prst="rect">
            <a:avLst/>
          </a:prstGeom>
        </p:spPr>
      </p:pic>
      <p:pic>
        <p:nvPicPr>
          <p:cNvPr id="11" name="Picture 10" descr="A person smiling at the camera&#10;&#10;AI-generated content may be incorrect.">
            <a:extLst>
              <a:ext uri="{FF2B5EF4-FFF2-40B4-BE49-F238E27FC236}">
                <a16:creationId xmlns:a16="http://schemas.microsoft.com/office/drawing/2014/main" id="{E811544E-8EF9-33EF-70E6-1832D7725EC6}"/>
              </a:ext>
            </a:extLst>
          </p:cNvPr>
          <p:cNvPicPr>
            <a:picLocks noChangeAspect="1"/>
          </p:cNvPicPr>
          <p:nvPr/>
        </p:nvPicPr>
        <p:blipFill rotWithShape="1">
          <a:blip r:embed="rId4">
            <a:extLst>
              <a:ext uri="{28A0092B-C50C-407E-A947-70E740481C1C}">
                <a14:useLocalDpi xmlns:a14="http://schemas.microsoft.com/office/drawing/2010/main" val="0"/>
              </a:ext>
            </a:extLst>
          </a:blip>
          <a:srcRect t="8461" b="8461"/>
          <a:stretch>
            <a:fillRect/>
          </a:stretch>
        </p:blipFill>
        <p:spPr>
          <a:xfrm>
            <a:off x="228600" y="2057400"/>
            <a:ext cx="3302000" cy="2743200"/>
          </a:xfrm>
          <a:prstGeom prst="rect">
            <a:avLst/>
          </a:prstGeom>
        </p:spPr>
      </p:pic>
      <p:pic>
        <p:nvPicPr>
          <p:cNvPr id="6" name="Picture 5" descr="A person wearing glasses and smiling&#10;&#10;AI-generated content may be incorrect.">
            <a:extLst>
              <a:ext uri="{FF2B5EF4-FFF2-40B4-BE49-F238E27FC236}">
                <a16:creationId xmlns:a16="http://schemas.microsoft.com/office/drawing/2014/main" id="{AA41F73F-C255-0457-4AB1-F0B6FB91168E}"/>
              </a:ext>
            </a:extLst>
          </p:cNvPr>
          <p:cNvPicPr>
            <a:picLocks noChangeAspect="1"/>
          </p:cNvPicPr>
          <p:nvPr/>
        </p:nvPicPr>
        <p:blipFill rotWithShape="1">
          <a:blip r:embed="rId5">
            <a:extLst>
              <a:ext uri="{28A0092B-C50C-407E-A947-70E740481C1C}">
                <a14:useLocalDpi xmlns:a14="http://schemas.microsoft.com/office/drawing/2010/main" val="0"/>
              </a:ext>
            </a:extLst>
          </a:blip>
          <a:srcRect t="8461" b="8461"/>
          <a:stretch>
            <a:fillRect/>
          </a:stretch>
        </p:blipFill>
        <p:spPr>
          <a:xfrm>
            <a:off x="8661400" y="2057400"/>
            <a:ext cx="3302000" cy="2743200"/>
          </a:xfrm>
          <a:prstGeom prst="rect">
            <a:avLst/>
          </a:prstGeom>
        </p:spPr>
      </p:pic>
      <p:sp>
        <p:nvSpPr>
          <p:cNvPr id="2" name="Title 1">
            <a:extLst>
              <a:ext uri="{FF2B5EF4-FFF2-40B4-BE49-F238E27FC236}">
                <a16:creationId xmlns:a16="http://schemas.microsoft.com/office/drawing/2014/main" id="{C0CE33A9-4FDC-7715-83BD-F5493BD98F35}"/>
              </a:ext>
            </a:extLst>
          </p:cNvPr>
          <p:cNvSpPr>
            <a:spLocks noGrp="1"/>
          </p:cNvSpPr>
          <p:nvPr>
            <p:ph type="title"/>
          </p:nvPr>
        </p:nvSpPr>
        <p:spPr/>
        <p:txBody>
          <a:bodyPr/>
          <a:lstStyle/>
          <a:p>
            <a:r>
              <a:rPr lang="en-US" dirty="0"/>
              <a:t>Meet Your Lead Architects</a:t>
            </a:r>
          </a:p>
        </p:txBody>
      </p:sp>
      <p:sp>
        <p:nvSpPr>
          <p:cNvPr id="4" name="TextBox 3">
            <a:extLst>
              <a:ext uri="{FF2B5EF4-FFF2-40B4-BE49-F238E27FC236}">
                <a16:creationId xmlns:a16="http://schemas.microsoft.com/office/drawing/2014/main" id="{2DE93AEC-D015-8274-ACCB-83CC66250AFE}"/>
              </a:ext>
            </a:extLst>
          </p:cNvPr>
          <p:cNvSpPr txBox="1"/>
          <p:nvPr/>
        </p:nvSpPr>
        <p:spPr>
          <a:xfrm>
            <a:off x="8661400" y="5024733"/>
            <a:ext cx="3302000" cy="1077218"/>
          </a:xfrm>
          <a:prstGeom prst="rect">
            <a:avLst/>
          </a:prstGeom>
          <a:noFill/>
        </p:spPr>
        <p:txBody>
          <a:bodyPr wrap="square" rtlCol="0">
            <a:spAutoFit/>
          </a:bodyPr>
          <a:lstStyle/>
          <a:p>
            <a:pPr algn="ctr"/>
            <a:r>
              <a:rPr lang="en-US" sz="1600" b="1" dirty="0"/>
              <a:t>Chad Green</a:t>
            </a:r>
            <a:br>
              <a:rPr lang="en-US" sz="1600" dirty="0"/>
            </a:br>
            <a:r>
              <a:rPr lang="en-US" sz="1600" dirty="0"/>
              <a:t>Jasper Engines &amp; Transmissions</a:t>
            </a:r>
            <a:br>
              <a:rPr lang="en-US" sz="1600" dirty="0"/>
            </a:br>
            <a:r>
              <a:rPr lang="en-US" sz="1600" dirty="0"/>
              <a:t>Event-Driven, Cloud-Native Systems Architect</a:t>
            </a:r>
            <a:endParaRPr lang="en-US" sz="1600" b="1" dirty="0"/>
          </a:p>
        </p:txBody>
      </p:sp>
      <p:sp>
        <p:nvSpPr>
          <p:cNvPr id="8" name="TextBox 7">
            <a:extLst>
              <a:ext uri="{FF2B5EF4-FFF2-40B4-BE49-F238E27FC236}">
                <a16:creationId xmlns:a16="http://schemas.microsoft.com/office/drawing/2014/main" id="{471DA4E8-FE59-F489-59CB-20CE39C205AE}"/>
              </a:ext>
            </a:extLst>
          </p:cNvPr>
          <p:cNvSpPr txBox="1"/>
          <p:nvPr/>
        </p:nvSpPr>
        <p:spPr>
          <a:xfrm>
            <a:off x="4445000" y="5024734"/>
            <a:ext cx="3302000" cy="830997"/>
          </a:xfrm>
          <a:prstGeom prst="rect">
            <a:avLst/>
          </a:prstGeom>
          <a:noFill/>
        </p:spPr>
        <p:txBody>
          <a:bodyPr wrap="square" rtlCol="0">
            <a:spAutoFit/>
          </a:bodyPr>
          <a:lstStyle/>
          <a:p>
            <a:pPr algn="ctr"/>
            <a:r>
              <a:rPr lang="en-US" sz="1600" b="1" dirty="0"/>
              <a:t>Michael Dowden</a:t>
            </a:r>
            <a:br>
              <a:rPr lang="en-US" sz="1600" dirty="0"/>
            </a:br>
            <a:r>
              <a:rPr lang="en-US" sz="1600" dirty="0"/>
              <a:t>Andromeda Galactic Solutions</a:t>
            </a:r>
            <a:br>
              <a:rPr lang="en-US" sz="1600" dirty="0"/>
            </a:br>
            <a:r>
              <a:rPr lang="en-US" sz="1600" dirty="0"/>
              <a:t>Founder &amp; Technology Leader</a:t>
            </a:r>
            <a:endParaRPr lang="en-US" sz="1600" b="1" dirty="0"/>
          </a:p>
        </p:txBody>
      </p:sp>
      <p:sp>
        <p:nvSpPr>
          <p:cNvPr id="9" name="TextBox 8">
            <a:extLst>
              <a:ext uri="{FF2B5EF4-FFF2-40B4-BE49-F238E27FC236}">
                <a16:creationId xmlns:a16="http://schemas.microsoft.com/office/drawing/2014/main" id="{39FC6C56-5329-717C-0EA9-A9CD3E294D10}"/>
              </a:ext>
            </a:extLst>
          </p:cNvPr>
          <p:cNvSpPr txBox="1"/>
          <p:nvPr/>
        </p:nvSpPr>
        <p:spPr>
          <a:xfrm>
            <a:off x="228600" y="5024733"/>
            <a:ext cx="3302000" cy="830997"/>
          </a:xfrm>
          <a:prstGeom prst="rect">
            <a:avLst/>
          </a:prstGeom>
          <a:noFill/>
        </p:spPr>
        <p:txBody>
          <a:bodyPr wrap="square" rtlCol="0">
            <a:spAutoFit/>
          </a:bodyPr>
          <a:lstStyle/>
          <a:p>
            <a:pPr algn="ctr"/>
            <a:r>
              <a:rPr lang="en-US" sz="1600" b="1" dirty="0"/>
              <a:t>Martine Dowden</a:t>
            </a:r>
            <a:br>
              <a:rPr lang="en-US" sz="1600" dirty="0"/>
            </a:br>
            <a:r>
              <a:rPr lang="en-US" sz="1600" dirty="0"/>
              <a:t>Andromeda Galactic Solutions</a:t>
            </a:r>
            <a:br>
              <a:rPr lang="en-US" sz="1600" dirty="0"/>
            </a:br>
            <a:r>
              <a:rPr lang="en-US" sz="1600" dirty="0"/>
              <a:t>CTO, UX/UI Design &amp; Developer</a:t>
            </a:r>
            <a:endParaRPr lang="en-US" sz="1600" b="1" dirty="0"/>
          </a:p>
        </p:txBody>
      </p:sp>
      <p:pic>
        <p:nvPicPr>
          <p:cNvPr id="15" name="Picture 14" descr="A person wearing glasses and a button up shirt&#10;&#10;AI-generated content may be incorrect.">
            <a:extLst>
              <a:ext uri="{FF2B5EF4-FFF2-40B4-BE49-F238E27FC236}">
                <a16:creationId xmlns:a16="http://schemas.microsoft.com/office/drawing/2014/main" id="{8DD55107-1660-9D72-AC28-D476368EF84B}"/>
              </a:ext>
            </a:extLst>
          </p:cNvPr>
          <p:cNvPicPr>
            <a:picLocks noChangeAspect="1"/>
          </p:cNvPicPr>
          <p:nvPr/>
        </p:nvPicPr>
        <p:blipFill rotWithShape="1">
          <a:blip r:embed="rId6">
            <a:extLst>
              <a:ext uri="{28A0092B-C50C-407E-A947-70E740481C1C}">
                <a14:useLocalDpi xmlns:a14="http://schemas.microsoft.com/office/drawing/2010/main" val="0"/>
              </a:ext>
            </a:extLst>
          </a:blip>
          <a:srcRect t="8461" b="8461"/>
          <a:stretch>
            <a:fillRect/>
          </a:stretch>
        </p:blipFill>
        <p:spPr>
          <a:xfrm>
            <a:off x="8661400" y="2057400"/>
            <a:ext cx="3302000" cy="2743200"/>
          </a:xfrm>
          <a:prstGeom prst="rect">
            <a:avLst/>
          </a:prstGeom>
        </p:spPr>
      </p:pic>
      <p:pic>
        <p:nvPicPr>
          <p:cNvPr id="17" name="Picture 16" descr="A person smiling at the camera&#10;&#10;AI-generated content may be incorrect.">
            <a:extLst>
              <a:ext uri="{FF2B5EF4-FFF2-40B4-BE49-F238E27FC236}">
                <a16:creationId xmlns:a16="http://schemas.microsoft.com/office/drawing/2014/main" id="{E465AE63-7F88-F612-A5D7-C46B2EC4AB0C}"/>
              </a:ext>
            </a:extLst>
          </p:cNvPr>
          <p:cNvPicPr>
            <a:picLocks noChangeAspect="1"/>
          </p:cNvPicPr>
          <p:nvPr/>
        </p:nvPicPr>
        <p:blipFill rotWithShape="1">
          <a:blip r:embed="rId7">
            <a:extLst>
              <a:ext uri="{28A0092B-C50C-407E-A947-70E740481C1C}">
                <a14:useLocalDpi xmlns:a14="http://schemas.microsoft.com/office/drawing/2010/main" val="0"/>
              </a:ext>
            </a:extLst>
          </a:blip>
          <a:srcRect t="8461" b="8461"/>
          <a:stretch>
            <a:fillRect/>
          </a:stretch>
        </p:blipFill>
        <p:spPr>
          <a:xfrm>
            <a:off x="228600" y="2057400"/>
            <a:ext cx="3302000" cy="2743200"/>
          </a:xfrm>
          <a:prstGeom prst="rect">
            <a:avLst/>
          </a:prstGeom>
        </p:spPr>
      </p:pic>
      <p:pic>
        <p:nvPicPr>
          <p:cNvPr id="19" name="Picture 18" descr="A person smiling for a picture&#10;&#10;AI-generated content may be incorrect.">
            <a:extLst>
              <a:ext uri="{FF2B5EF4-FFF2-40B4-BE49-F238E27FC236}">
                <a16:creationId xmlns:a16="http://schemas.microsoft.com/office/drawing/2014/main" id="{325FDCCB-B0DD-30C0-352A-76FA7536ED66}"/>
              </a:ext>
            </a:extLst>
          </p:cNvPr>
          <p:cNvPicPr>
            <a:picLocks noChangeAspect="1"/>
          </p:cNvPicPr>
          <p:nvPr/>
        </p:nvPicPr>
        <p:blipFill rotWithShape="1">
          <a:blip r:embed="rId8">
            <a:extLst>
              <a:ext uri="{28A0092B-C50C-407E-A947-70E740481C1C}">
                <a14:useLocalDpi xmlns:a14="http://schemas.microsoft.com/office/drawing/2010/main" val="0"/>
              </a:ext>
            </a:extLst>
          </a:blip>
          <a:srcRect t="8461" b="8461"/>
          <a:stretch>
            <a:fillRect/>
          </a:stretch>
        </p:blipFill>
        <p:spPr>
          <a:xfrm>
            <a:off x="4434543" y="2057400"/>
            <a:ext cx="3302000" cy="2743200"/>
          </a:xfrm>
          <a:prstGeom prst="rect">
            <a:avLst/>
          </a:prstGeom>
        </p:spPr>
      </p:pic>
    </p:spTree>
    <p:extLst>
      <p:ext uri="{BB962C8B-B14F-4D97-AF65-F5344CB8AC3E}">
        <p14:creationId xmlns:p14="http://schemas.microsoft.com/office/powerpoint/2010/main" val="810012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nodeType="clickEffect">
                                  <p:stCondLst>
                                    <p:cond delay="0"/>
                                  </p:stCondLst>
                                  <p:childTnLst>
                                    <p:animEffect transition="out" filter="dissolve">
                                      <p:cBhvr>
                                        <p:cTn id="14" dur="500"/>
                                        <p:tgtEl>
                                          <p:spTgt spid="19"/>
                                        </p:tgtEl>
                                      </p:cBhvr>
                                    </p:animEffect>
                                    <p:set>
                                      <p:cBhvr>
                                        <p:cTn id="15" dur="1" fill="hold">
                                          <p:stCondLst>
                                            <p:cond delay="499"/>
                                          </p:stCondLst>
                                        </p:cTn>
                                        <p:tgtEl>
                                          <p:spTgt spid="19"/>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xit" presetSubtype="0" fill="hold" nodeType="clickEffect">
                                  <p:stCondLst>
                                    <p:cond delay="0"/>
                                  </p:stCondLst>
                                  <p:childTnLst>
                                    <p:animEffect transition="out" filter="dissolve">
                                      <p:cBhvr>
                                        <p:cTn id="22" dur="500"/>
                                        <p:tgtEl>
                                          <p:spTgt spid="15"/>
                                        </p:tgtEl>
                                      </p:cBhvr>
                                    </p:animEffect>
                                    <p:set>
                                      <p:cBhvr>
                                        <p:cTn id="23" dur="1" fill="hold">
                                          <p:stCondLst>
                                            <p:cond delay="499"/>
                                          </p:stCondLst>
                                        </p:cTn>
                                        <p:tgtEl>
                                          <p:spTgt spid="15"/>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1" grpId="0" animBg="1"/>
      <p:bldP spid="2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9BC91A1-8908-BAE6-1346-7E04BA596361}"/>
              </a:ext>
            </a:extLst>
          </p:cNvPr>
          <p:cNvSpPr>
            <a:spLocks noGrp="1"/>
          </p:cNvSpPr>
          <p:nvPr>
            <p:ph type="title"/>
          </p:nvPr>
        </p:nvSpPr>
        <p:spPr>
          <a:xfrm>
            <a:off x="521208" y="978408"/>
            <a:ext cx="6300216" cy="1463040"/>
          </a:xfrm>
        </p:spPr>
        <p:txBody>
          <a:bodyPr vert="horz" lIns="91440" tIns="45720" rIns="91440" bIns="45720" rtlCol="0" anchor="t">
            <a:normAutofit/>
          </a:bodyPr>
          <a:lstStyle/>
          <a:p>
            <a:r>
              <a:rPr lang="en-US" b="1" kern="1200">
                <a:solidFill>
                  <a:schemeClr val="tx1"/>
                </a:solidFill>
                <a:latin typeface="+mj-lt"/>
                <a:ea typeface="+mj-ea"/>
                <a:cs typeface="+mj-cs"/>
              </a:rPr>
              <a:t>Time &amp; Coordination Patterns</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81C46AD5-54A2-E01D-9AFA-F53F684870C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1432268" y="2578608"/>
            <a:ext cx="5389155" cy="3767328"/>
          </a:xfrm>
        </p:spPr>
        <p:txBody>
          <a:bodyPr>
            <a:normAutofit/>
          </a:bodyPr>
          <a:lstStyle/>
          <a:p>
            <a:pPr marL="0" indent="0">
              <a:spcBef>
                <a:spcPts val="2500"/>
              </a:spcBef>
              <a:buFont typeface="Arial" panose="020B0604020202020204" pitchFamily="34" charset="0"/>
              <a:buNone/>
            </a:pPr>
            <a:r>
              <a:rPr lang="en-US" sz="1400" b="1" dirty="0"/>
              <a:t>Time-Based Triggers</a:t>
            </a:r>
          </a:p>
          <a:p>
            <a:pPr marL="0" lvl="1" indent="0">
              <a:buFont typeface="Arial" panose="020B0604020202020204" pitchFamily="34" charset="0"/>
              <a:buNone/>
            </a:pPr>
            <a:r>
              <a:rPr lang="en-US" sz="1400" dirty="0"/>
              <a:t>Schedulers and </a:t>
            </a:r>
            <a:r>
              <a:rPr lang="en-US" sz="1400" dirty="0" err="1"/>
              <a:t>cron</a:t>
            </a:r>
            <a:r>
              <a:rPr lang="en-US" sz="1400" dirty="0"/>
              <a:t>-like triggers initiate automated functions at precise time intervals for consistent execution.</a:t>
            </a:r>
          </a:p>
          <a:p>
            <a:pPr marL="0" indent="0">
              <a:spcBef>
                <a:spcPts val="2500"/>
              </a:spcBef>
              <a:buFont typeface="Arial" panose="020B0604020202020204" pitchFamily="34" charset="0"/>
              <a:buNone/>
            </a:pPr>
            <a:r>
              <a:rPr lang="en-US" sz="1400" b="1" dirty="0"/>
              <a:t>Coordinated Workflows</a:t>
            </a:r>
          </a:p>
          <a:p>
            <a:pPr marL="0" lvl="1" indent="0">
              <a:buFont typeface="Arial" panose="020B0604020202020204" pitchFamily="34" charset="0"/>
              <a:buNone/>
            </a:pPr>
            <a:r>
              <a:rPr lang="en-US" sz="1400" dirty="0"/>
              <a:t>Orchestration patterns use workflow diagrams or control towers to manage multi-step automated processes efficiently.</a:t>
            </a:r>
          </a:p>
          <a:p>
            <a:pPr marL="0" indent="0">
              <a:spcBef>
                <a:spcPts val="2500"/>
              </a:spcBef>
              <a:buFont typeface="Arial" panose="020B0604020202020204" pitchFamily="34" charset="0"/>
              <a:buNone/>
            </a:pPr>
            <a:r>
              <a:rPr lang="en-US" sz="1400" b="1" dirty="0"/>
              <a:t>Robust Operations</a:t>
            </a:r>
          </a:p>
          <a:p>
            <a:pPr marL="0" lvl="1" indent="0">
              <a:buFont typeface="Arial" panose="020B0604020202020204" pitchFamily="34" charset="0"/>
              <a:buNone/>
            </a:pPr>
            <a:r>
              <a:rPr lang="en-US" sz="1400" dirty="0"/>
              <a:t>Retries and compensations in workflows ensure resilient and reliable automation processes.</a:t>
            </a:r>
          </a:p>
        </p:txBody>
      </p:sp>
      <p:pic>
        <p:nvPicPr>
          <p:cNvPr id="5" name="Content Placeholder 4" descr="Gear background on slate">
            <a:extLst>
              <a:ext uri="{FF2B5EF4-FFF2-40B4-BE49-F238E27FC236}">
                <a16:creationId xmlns:a16="http://schemas.microsoft.com/office/drawing/2014/main" id="{55343B7F-3AB1-480F-B2CC-E9B93A5650C4}"/>
              </a:ext>
            </a:extLst>
          </p:cNvPr>
          <p:cNvPicPr>
            <a:picLocks noGrp="1" noChangeAspect="1"/>
          </p:cNvPicPr>
          <p:nvPr>
            <p:ph sz="half" idx="1"/>
          </p:nvPr>
        </p:nvPicPr>
        <p:blipFill>
          <a:blip r:embed="rId3"/>
          <a:srcRect l="5567" r="47835" b="1"/>
          <a:stretch>
            <a:fillRect/>
          </a:stretch>
        </p:blipFill>
        <p:spPr>
          <a:xfrm>
            <a:off x="7586236" y="508090"/>
            <a:ext cx="4081805" cy="5846990"/>
          </a:xfrm>
          <a:prstGeom prst="rect">
            <a:avLst/>
          </a:prstGeom>
        </p:spPr>
      </p:pic>
      <p:pic>
        <p:nvPicPr>
          <p:cNvPr id="6" name="Graphic 5" descr="Alarm clock with solid fill">
            <a:extLst>
              <a:ext uri="{FF2B5EF4-FFF2-40B4-BE49-F238E27FC236}">
                <a16:creationId xmlns:a16="http://schemas.microsoft.com/office/drawing/2014/main" id="{CC2A6F06-517C-A791-5457-98E5CF4282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7869" y="2578608"/>
            <a:ext cx="914400" cy="914400"/>
          </a:xfrm>
          <a:prstGeom prst="rect">
            <a:avLst/>
          </a:prstGeom>
        </p:spPr>
      </p:pic>
      <p:pic>
        <p:nvPicPr>
          <p:cNvPr id="8" name="Graphic 7" descr="Workflow with solid fill">
            <a:extLst>
              <a:ext uri="{FF2B5EF4-FFF2-40B4-BE49-F238E27FC236}">
                <a16:creationId xmlns:a16="http://schemas.microsoft.com/office/drawing/2014/main" id="{58131C09-C053-F187-B14D-1D16F608C9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4826" y="3630168"/>
            <a:ext cx="914400" cy="914400"/>
          </a:xfrm>
          <a:prstGeom prst="rect">
            <a:avLst/>
          </a:prstGeom>
        </p:spPr>
      </p:pic>
      <p:pic>
        <p:nvPicPr>
          <p:cNvPr id="11" name="Graphic 10" descr="Shield with solid fill">
            <a:extLst>
              <a:ext uri="{FF2B5EF4-FFF2-40B4-BE49-F238E27FC236}">
                <a16:creationId xmlns:a16="http://schemas.microsoft.com/office/drawing/2014/main" id="{BA594130-A4FE-5B41-14D5-27FBE3FBD9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1208" y="4718301"/>
            <a:ext cx="914400" cy="914400"/>
          </a:xfrm>
          <a:prstGeom prst="rect">
            <a:avLst/>
          </a:prstGeom>
        </p:spPr>
      </p:pic>
    </p:spTree>
    <p:extLst>
      <p:ext uri="{BB962C8B-B14F-4D97-AF65-F5344CB8AC3E}">
        <p14:creationId xmlns:p14="http://schemas.microsoft.com/office/powerpoint/2010/main" val="88655443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D198B-88F4-2CB0-CA8A-45C367231A58}"/>
              </a:ext>
            </a:extLst>
          </p:cNvPr>
          <p:cNvSpPr>
            <a:spLocks noGrp="1"/>
          </p:cNvSpPr>
          <p:nvPr>
            <p:ph type="title"/>
          </p:nvPr>
        </p:nvSpPr>
        <p:spPr/>
        <p:txBody>
          <a:bodyPr/>
          <a:lstStyle/>
          <a:p>
            <a:r>
              <a:rPr lang="en-US" dirty="0"/>
              <a:t>Scheduler/Cron</a:t>
            </a:r>
          </a:p>
        </p:txBody>
      </p:sp>
      <p:pic>
        <p:nvPicPr>
          <p:cNvPr id="4" name="Picture 3" descr="A green circle with black arrows and a green circle with white text&#10;&#10;AI-generated content may be incorrect.">
            <a:extLst>
              <a:ext uri="{FF2B5EF4-FFF2-40B4-BE49-F238E27FC236}">
                <a16:creationId xmlns:a16="http://schemas.microsoft.com/office/drawing/2014/main" id="{D30768AB-B320-6F20-7002-801E0A609F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908175"/>
            <a:ext cx="9753600" cy="3041650"/>
          </a:xfrm>
          <a:prstGeom prst="rect">
            <a:avLst/>
          </a:prstGeom>
        </p:spPr>
      </p:pic>
    </p:spTree>
    <p:extLst>
      <p:ext uri="{BB962C8B-B14F-4D97-AF65-F5344CB8AC3E}">
        <p14:creationId xmlns:p14="http://schemas.microsoft.com/office/powerpoint/2010/main" val="6622519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6E00F-61FC-B936-A1BD-49AD2101F2D2}"/>
              </a:ext>
            </a:extLst>
          </p:cNvPr>
          <p:cNvSpPr>
            <a:spLocks noGrp="1"/>
          </p:cNvSpPr>
          <p:nvPr>
            <p:ph type="title"/>
          </p:nvPr>
        </p:nvSpPr>
        <p:spPr/>
        <p:txBody>
          <a:bodyPr/>
          <a:lstStyle/>
          <a:p>
            <a:r>
              <a:rPr lang="en-US" dirty="0"/>
              <a:t>Orchestration (Workflow-as-Code)</a:t>
            </a:r>
          </a:p>
        </p:txBody>
      </p:sp>
      <p:pic>
        <p:nvPicPr>
          <p:cNvPr id="4" name="Picture 3" descr="A diagram of a control tower&#10;&#10;AI-generated content may be incorrect.">
            <a:extLst>
              <a:ext uri="{FF2B5EF4-FFF2-40B4-BE49-F238E27FC236}">
                <a16:creationId xmlns:a16="http://schemas.microsoft.com/office/drawing/2014/main" id="{6ED3B38F-1C81-54E5-C99D-99E804E95B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2487168"/>
            <a:ext cx="9753600" cy="3479800"/>
          </a:xfrm>
          <a:prstGeom prst="rect">
            <a:avLst/>
          </a:prstGeom>
        </p:spPr>
      </p:pic>
    </p:spTree>
    <p:extLst>
      <p:ext uri="{BB962C8B-B14F-4D97-AF65-F5344CB8AC3E}">
        <p14:creationId xmlns:p14="http://schemas.microsoft.com/office/powerpoint/2010/main" val="20519759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6B6BEA51-A19F-D559-6F00-7F1D2C37C624}"/>
              </a:ext>
            </a:extLst>
          </p:cNvPr>
          <p:cNvSpPr>
            <a:spLocks noGrp="1"/>
          </p:cNvSpPr>
          <p:nvPr>
            <p:ph type="ctrTitle"/>
          </p:nvPr>
        </p:nvSpPr>
        <p:spPr>
          <a:xfrm>
            <a:off x="521208" y="1211766"/>
            <a:ext cx="7237052" cy="4727988"/>
          </a:xfrm>
        </p:spPr>
        <p:txBody>
          <a:bodyPr anchor="b">
            <a:normAutofit/>
          </a:bodyPr>
          <a:lstStyle/>
          <a:p>
            <a:r>
              <a:rPr lang="en-US" sz="7400"/>
              <a:t>Serverless Anti‑Patterns &amp; Pitfalls</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404555463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1" name="Rectangle 10">
            <a:extLst>
              <a:ext uri="{FF2B5EF4-FFF2-40B4-BE49-F238E27FC236}">
                <a16:creationId xmlns:a16="http://schemas.microsoft.com/office/drawing/2014/main" id="{DC81933E-93BD-38CE-3C98-D10B2844C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341299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3" name="Rectangle 12">
            <a:extLst>
              <a:ext uri="{FF2B5EF4-FFF2-40B4-BE49-F238E27FC236}">
                <a16:creationId xmlns:a16="http://schemas.microsoft.com/office/drawing/2014/main" id="{5B3B7A5C-39EE-77A0-28F9-DF5137231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611650"/>
            <a:ext cx="7031736"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5E03FC2C-7A5B-91BC-F1DF-636F0792DA52}"/>
              </a:ext>
            </a:extLst>
          </p:cNvPr>
          <p:cNvSpPr>
            <a:spLocks noGrp="1"/>
          </p:cNvSpPr>
          <p:nvPr>
            <p:ph type="title"/>
          </p:nvPr>
        </p:nvSpPr>
        <p:spPr>
          <a:xfrm>
            <a:off x="521208" y="978408"/>
            <a:ext cx="3410712" cy="5376672"/>
          </a:xfrm>
        </p:spPr>
        <p:txBody>
          <a:bodyPr>
            <a:normAutofit/>
          </a:bodyPr>
          <a:lstStyle/>
          <a:p>
            <a:r>
              <a:rPr lang="en-US" sz="4000" dirty="0"/>
              <a:t>Monolithic Lambdas (God Functions)</a:t>
            </a:r>
          </a:p>
        </p:txBody>
      </p:sp>
      <p:graphicFrame>
        <p:nvGraphicFramePr>
          <p:cNvPr id="4" name="Content Placeholder 4">
            <a:extLst>
              <a:ext uri="{FF2B5EF4-FFF2-40B4-BE49-F238E27FC236}">
                <a16:creationId xmlns:a16="http://schemas.microsoft.com/office/drawing/2014/main" id="{406DB8DD-0991-4912-8D0D-5E1370DDB577}"/>
              </a:ext>
            </a:extLst>
          </p:cNvPr>
          <p:cNvGraphicFramePr>
            <a:graphicFrameLocks noGrp="1"/>
          </p:cNvGraphicFramePr>
          <p:nvPr>
            <p:ph idx="1"/>
            <p:extLst>
              <p:ext uri="{D42A27DB-BD31-4B8C-83A1-F6EECF244321}">
                <p14:modId xmlns:p14="http://schemas.microsoft.com/office/powerpoint/2010/main" val="63415128"/>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636008" y="1042416"/>
          <a:ext cx="7031736" cy="53126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6757568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41CDB4B-9C80-8744-470F-32D129D7F265}"/>
              </a:ext>
            </a:extLst>
          </p:cNvPr>
          <p:cNvSpPr>
            <a:spLocks noGrp="1"/>
          </p:cNvSpPr>
          <p:nvPr>
            <p:ph type="title"/>
          </p:nvPr>
        </p:nvSpPr>
        <p:spPr>
          <a:xfrm>
            <a:off x="5431536" y="978408"/>
            <a:ext cx="6236208" cy="1463040"/>
          </a:xfrm>
        </p:spPr>
        <p:txBody>
          <a:bodyPr vert="horz" lIns="91440" tIns="45720" rIns="91440" bIns="45720" rtlCol="0" anchor="t">
            <a:normAutofit/>
          </a:bodyPr>
          <a:lstStyle/>
          <a:p>
            <a:r>
              <a:rPr lang="en-US" b="1" kern="1200" dirty="0">
                <a:solidFill>
                  <a:schemeClr val="tx1"/>
                </a:solidFill>
                <a:latin typeface="+mj-lt"/>
                <a:ea typeface="+mj-ea"/>
                <a:cs typeface="+mj-cs"/>
              </a:rPr>
              <a:t>Business Logic in Handlers Only</a:t>
            </a:r>
          </a:p>
        </p:txBody>
      </p:sp>
      <p:pic>
        <p:nvPicPr>
          <p:cNvPr id="5" name="Content Placeholder 4" descr="digital technology concept">
            <a:extLst>
              <a:ext uri="{FF2B5EF4-FFF2-40B4-BE49-F238E27FC236}">
                <a16:creationId xmlns:a16="http://schemas.microsoft.com/office/drawing/2014/main" id="{0D6D45D9-C4FB-4911-9462-457E3C042E1F}"/>
              </a:ext>
            </a:extLst>
          </p:cNvPr>
          <p:cNvPicPr>
            <a:picLocks noGrp="1" noChangeAspect="1"/>
          </p:cNvPicPr>
          <p:nvPr>
            <p:ph sz="half" idx="1"/>
          </p:nvPr>
        </p:nvPicPr>
        <p:blipFill>
          <a:blip r:embed="rId3"/>
          <a:srcRect l="13688" r="45633" b="-1"/>
          <a:stretch>
            <a:fillRect/>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E86A1E94-B5DC-F27A-A235-09DDB2636BB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1536" y="2578608"/>
            <a:ext cx="6236208" cy="3767328"/>
          </a:xfrm>
        </p:spPr>
        <p:txBody>
          <a:bodyPr>
            <a:normAutofit/>
          </a:bodyPr>
          <a:lstStyle/>
          <a:p>
            <a:pPr marL="0" indent="0">
              <a:spcBef>
                <a:spcPts val="2500"/>
              </a:spcBef>
              <a:buFont typeface="Arial" panose="020B0604020202020204" pitchFamily="34" charset="0"/>
              <a:buNone/>
            </a:pPr>
            <a:r>
              <a:rPr lang="en-US" sz="1400" b="1"/>
              <a:t>Handlers Only Anti-pattern</a:t>
            </a:r>
          </a:p>
          <a:p>
            <a:pPr marL="0" lvl="1" indent="0">
              <a:buFont typeface="Arial" panose="020B0604020202020204" pitchFamily="34" charset="0"/>
              <a:buNone/>
            </a:pPr>
            <a:r>
              <a:rPr lang="en-US" sz="1400"/>
              <a:t>Writing all business logic in serverless handlers leads to tangled code and poor maintainability. This makes it difficult to reuse or extend features.</a:t>
            </a:r>
          </a:p>
          <a:p>
            <a:pPr marL="0" indent="0">
              <a:spcBef>
                <a:spcPts val="2500"/>
              </a:spcBef>
              <a:buFont typeface="Arial" panose="020B0604020202020204" pitchFamily="34" charset="0"/>
              <a:buNone/>
            </a:pPr>
            <a:r>
              <a:rPr lang="en-US" sz="1400" b="1"/>
              <a:t>Challenges in Testing and Reuse</a:t>
            </a:r>
          </a:p>
          <a:p>
            <a:pPr marL="0" lvl="1" indent="0">
              <a:buFont typeface="Arial" panose="020B0604020202020204" pitchFamily="34" charset="0"/>
              <a:buNone/>
            </a:pPr>
            <a:r>
              <a:rPr lang="en-US" sz="1400"/>
              <a:t>Logic-heavy handlers complicate testing and make reusing code in other contexts or services challenging.</a:t>
            </a:r>
          </a:p>
          <a:p>
            <a:pPr marL="0" indent="0">
              <a:spcBef>
                <a:spcPts val="2500"/>
              </a:spcBef>
              <a:buFont typeface="Arial" panose="020B0604020202020204" pitchFamily="34" charset="0"/>
              <a:buNone/>
            </a:pPr>
            <a:r>
              <a:rPr lang="en-US" sz="1400" b="1"/>
              <a:t>Best Practice: Thin Handlers</a:t>
            </a:r>
          </a:p>
          <a:p>
            <a:pPr marL="0" lvl="1" indent="0">
              <a:buFont typeface="Arial" panose="020B0604020202020204" pitchFamily="34" charset="0"/>
              <a:buNone/>
            </a:pPr>
            <a:r>
              <a:rPr lang="en-US" sz="1400"/>
              <a:t>Maintain thin handlers by moving core logic to well-structured modules, making your codebase easier to maintain and extend.</a:t>
            </a:r>
          </a:p>
        </p:txBody>
      </p:sp>
    </p:spTree>
    <p:extLst>
      <p:ext uri="{BB962C8B-B14F-4D97-AF65-F5344CB8AC3E}">
        <p14:creationId xmlns:p14="http://schemas.microsoft.com/office/powerpoint/2010/main" val="236778424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D2FEA06-212D-93AF-B113-87778378EAAD}"/>
              </a:ext>
            </a:extLst>
          </p:cNvPr>
          <p:cNvSpPr>
            <a:spLocks noGrp="1"/>
          </p:cNvSpPr>
          <p:nvPr>
            <p:ph type="title"/>
          </p:nvPr>
        </p:nvSpPr>
        <p:spPr>
          <a:xfrm>
            <a:off x="521208" y="978408"/>
            <a:ext cx="6300216" cy="1463040"/>
          </a:xfrm>
        </p:spPr>
        <p:txBody>
          <a:bodyPr vert="horz" lIns="91440" tIns="45720" rIns="91440" bIns="45720" rtlCol="0" anchor="t">
            <a:normAutofit/>
          </a:bodyPr>
          <a:lstStyle/>
          <a:p>
            <a:r>
              <a:rPr lang="en-US" b="1" kern="1200" dirty="0">
                <a:solidFill>
                  <a:schemeClr val="tx1"/>
                </a:solidFill>
                <a:latin typeface="+mj-lt"/>
                <a:ea typeface="+mj-ea"/>
                <a:cs typeface="+mj-cs"/>
              </a:rPr>
              <a:t>Chatty Architectures</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99F2ACE7-B1B9-30F5-E593-B1416657760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6300216" cy="3767328"/>
          </a:xfrm>
        </p:spPr>
        <p:txBody>
          <a:bodyPr>
            <a:normAutofit/>
          </a:bodyPr>
          <a:lstStyle/>
          <a:p>
            <a:pPr marL="0" indent="0">
              <a:spcBef>
                <a:spcPts val="2500"/>
              </a:spcBef>
              <a:buFont typeface="Arial" panose="020B0604020202020204" pitchFamily="34" charset="0"/>
              <a:buNone/>
            </a:pPr>
            <a:r>
              <a:rPr lang="en-US" sz="1400" b="1"/>
              <a:t>Excessive Synchronous Calls</a:t>
            </a:r>
          </a:p>
          <a:p>
            <a:pPr marL="0" lvl="1" indent="0">
              <a:buFont typeface="Arial" panose="020B0604020202020204" pitchFamily="34" charset="0"/>
              <a:buNone/>
            </a:pPr>
            <a:r>
              <a:rPr lang="en-US" sz="1400"/>
              <a:t>Too many direct synchronous calls between functions or services create tightly coupled dependencies in the system.</a:t>
            </a:r>
          </a:p>
          <a:p>
            <a:pPr marL="0" indent="0">
              <a:spcBef>
                <a:spcPts val="2500"/>
              </a:spcBef>
              <a:buFont typeface="Arial" panose="020B0604020202020204" pitchFamily="34" charset="0"/>
              <a:buNone/>
            </a:pPr>
            <a:r>
              <a:rPr lang="en-US" sz="1400" b="1"/>
              <a:t>Performance and Reliability Issues</a:t>
            </a:r>
          </a:p>
          <a:p>
            <a:pPr marL="0" lvl="1" indent="0">
              <a:buFont typeface="Arial" panose="020B0604020202020204" pitchFamily="34" charset="0"/>
              <a:buNone/>
            </a:pPr>
            <a:r>
              <a:rPr lang="en-US" sz="1400"/>
              <a:t>This anti-pattern increases latency, operational costs, and introduces risk of cascading failures across the architecture.</a:t>
            </a:r>
          </a:p>
          <a:p>
            <a:pPr marL="0" indent="0">
              <a:spcBef>
                <a:spcPts val="2500"/>
              </a:spcBef>
              <a:buFont typeface="Arial" panose="020B0604020202020204" pitchFamily="34" charset="0"/>
              <a:buNone/>
            </a:pPr>
            <a:r>
              <a:rPr lang="en-US" sz="1400" b="1"/>
              <a:t>Event-Driven Asynchronous Solutions</a:t>
            </a:r>
          </a:p>
          <a:p>
            <a:pPr marL="0" lvl="1" indent="0">
              <a:buFont typeface="Arial" panose="020B0604020202020204" pitchFamily="34" charset="0"/>
              <a:buNone/>
            </a:pPr>
            <a:r>
              <a:rPr lang="en-US" sz="1400"/>
              <a:t>Switching to event-driven asynchronous flows using queues or streams improves scalability and system resilience.</a:t>
            </a:r>
          </a:p>
        </p:txBody>
      </p:sp>
      <p:pic>
        <p:nvPicPr>
          <p:cNvPr id="5" name="Content Placeholder 4" descr="Red Communication bubbles with copy space are connected each other with black arrows. This image shows the social media, and online communication between people.">
            <a:extLst>
              <a:ext uri="{FF2B5EF4-FFF2-40B4-BE49-F238E27FC236}">
                <a16:creationId xmlns:a16="http://schemas.microsoft.com/office/drawing/2014/main" id="{202C1EBE-0A35-4F5C-8685-3BF12F0BCEAE}"/>
              </a:ext>
            </a:extLst>
          </p:cNvPr>
          <p:cNvPicPr>
            <a:picLocks noGrp="1" noChangeAspect="1"/>
          </p:cNvPicPr>
          <p:nvPr>
            <p:ph sz="half" idx="1"/>
          </p:nvPr>
        </p:nvPicPr>
        <p:blipFill>
          <a:blip r:embed="rId3"/>
          <a:srcRect l="19751" r="33651" b="1"/>
          <a:stretch>
            <a:fillRect/>
          </a:stretch>
        </p:blipFill>
        <p:spPr>
          <a:xfrm>
            <a:off x="7586236" y="508090"/>
            <a:ext cx="4081805" cy="5846990"/>
          </a:xfrm>
          <a:prstGeom prst="rect">
            <a:avLst/>
          </a:prstGeom>
        </p:spPr>
      </p:pic>
    </p:spTree>
    <p:extLst>
      <p:ext uri="{BB962C8B-B14F-4D97-AF65-F5344CB8AC3E}">
        <p14:creationId xmlns:p14="http://schemas.microsoft.com/office/powerpoint/2010/main" val="326904691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DC4505C-6816-962A-CF4C-A403819E4713}"/>
              </a:ext>
            </a:extLst>
          </p:cNvPr>
          <p:cNvSpPr>
            <a:spLocks noGrp="1"/>
          </p:cNvSpPr>
          <p:nvPr>
            <p:ph type="title"/>
          </p:nvPr>
        </p:nvSpPr>
        <p:spPr>
          <a:xfrm>
            <a:off x="5431536" y="978408"/>
            <a:ext cx="6236208" cy="1463040"/>
          </a:xfrm>
        </p:spPr>
        <p:txBody>
          <a:bodyPr vert="horz" lIns="91440" tIns="45720" rIns="91440" bIns="45720" rtlCol="0" anchor="t">
            <a:normAutofit/>
          </a:bodyPr>
          <a:lstStyle/>
          <a:p>
            <a:r>
              <a:rPr lang="en-US" b="1" kern="1200" dirty="0">
                <a:solidFill>
                  <a:schemeClr val="tx1"/>
                </a:solidFill>
                <a:latin typeface="+mj-lt"/>
                <a:ea typeface="+mj-ea"/>
                <a:cs typeface="+mj-cs"/>
              </a:rPr>
              <a:t>Ignoring Cold Starts</a:t>
            </a:r>
          </a:p>
        </p:txBody>
      </p:sp>
      <p:pic>
        <p:nvPicPr>
          <p:cNvPr id="5" name="Content Placeholder 4" descr="Global communication and collaboration intricately involving electronic ropes and keys through social networking of smart phones equipped with AI.">
            <a:extLst>
              <a:ext uri="{FF2B5EF4-FFF2-40B4-BE49-F238E27FC236}">
                <a16:creationId xmlns:a16="http://schemas.microsoft.com/office/drawing/2014/main" id="{27F3DD4E-DFDB-425C-A2A4-371921A2D9B5}"/>
              </a:ext>
            </a:extLst>
          </p:cNvPr>
          <p:cNvPicPr>
            <a:picLocks noGrp="1" noChangeAspect="1"/>
          </p:cNvPicPr>
          <p:nvPr>
            <p:ph sz="half" idx="1"/>
          </p:nvPr>
        </p:nvPicPr>
        <p:blipFill>
          <a:blip r:embed="rId3"/>
          <a:srcRect l="29732" r="21995" b="1"/>
          <a:stretch>
            <a:fillRect/>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65581621-C297-10DC-D523-58BF6631343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1536" y="2578608"/>
            <a:ext cx="6236208" cy="3767328"/>
          </a:xfrm>
        </p:spPr>
        <p:txBody>
          <a:bodyPr>
            <a:normAutofit/>
          </a:bodyPr>
          <a:lstStyle/>
          <a:p>
            <a:pPr marL="0" indent="0">
              <a:spcBef>
                <a:spcPts val="2500"/>
              </a:spcBef>
              <a:buFont typeface="Arial" panose="020B0604020202020204" pitchFamily="34" charset="0"/>
              <a:buNone/>
            </a:pPr>
            <a:r>
              <a:rPr lang="en-US" sz="1400" b="1"/>
              <a:t>Impact of Cold Starts</a:t>
            </a:r>
          </a:p>
          <a:p>
            <a:pPr marL="0" lvl="1" indent="0">
              <a:buFont typeface="Arial" panose="020B0604020202020204" pitchFamily="34" charset="0"/>
              <a:buNone/>
            </a:pPr>
            <a:r>
              <a:rPr lang="en-US" sz="1400"/>
              <a:t>Cold starts create unpredictable latency spikes in serverless applications, especially when scaling from zero to handle requests.</a:t>
            </a:r>
          </a:p>
          <a:p>
            <a:pPr marL="0" indent="0">
              <a:spcBef>
                <a:spcPts val="2500"/>
              </a:spcBef>
              <a:buFont typeface="Arial" panose="020B0604020202020204" pitchFamily="34" charset="0"/>
              <a:buNone/>
            </a:pPr>
            <a:r>
              <a:rPr lang="en-US" sz="1400" b="1"/>
              <a:t>Breaking SLAs and User Trust</a:t>
            </a:r>
          </a:p>
          <a:p>
            <a:pPr marL="0" lvl="1" indent="0">
              <a:buFont typeface="Arial" panose="020B0604020202020204" pitchFamily="34" charset="0"/>
              <a:buNone/>
            </a:pPr>
            <a:r>
              <a:rPr lang="en-US" sz="1400"/>
              <a:t>Latency-sensitive APIs may fail to meet SLAs, resulting in poor reliability and diminished user experience.</a:t>
            </a:r>
          </a:p>
          <a:p>
            <a:pPr marL="0" indent="0">
              <a:spcBef>
                <a:spcPts val="2500"/>
              </a:spcBef>
              <a:buFont typeface="Arial" panose="020B0604020202020204" pitchFamily="34" charset="0"/>
              <a:buNone/>
            </a:pPr>
            <a:r>
              <a:rPr lang="en-US" sz="1400" b="1"/>
              <a:t>Mitigation Strategies</a:t>
            </a:r>
          </a:p>
          <a:p>
            <a:pPr marL="0" lvl="1" indent="0">
              <a:buFont typeface="Arial" panose="020B0604020202020204" pitchFamily="34" charset="0"/>
              <a:buNone/>
            </a:pPr>
            <a:r>
              <a:rPr lang="en-US" sz="1400"/>
              <a:t>Provisioned concurrency, warming routines, and asynchronous buffering can reduce cold start impact for more consistent performance.</a:t>
            </a:r>
          </a:p>
        </p:txBody>
      </p:sp>
    </p:spTree>
    <p:extLst>
      <p:ext uri="{BB962C8B-B14F-4D97-AF65-F5344CB8AC3E}">
        <p14:creationId xmlns:p14="http://schemas.microsoft.com/office/powerpoint/2010/main" val="180141739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C1077CC-4C4F-3983-B702-42674EE9A2C4}"/>
              </a:ext>
            </a:extLst>
          </p:cNvPr>
          <p:cNvSpPr>
            <a:spLocks noGrp="1"/>
          </p:cNvSpPr>
          <p:nvPr>
            <p:ph type="title"/>
          </p:nvPr>
        </p:nvSpPr>
        <p:spPr>
          <a:xfrm>
            <a:off x="521208" y="978408"/>
            <a:ext cx="6300216" cy="1463040"/>
          </a:xfrm>
        </p:spPr>
        <p:txBody>
          <a:bodyPr vert="horz" lIns="91440" tIns="45720" rIns="91440" bIns="45720" rtlCol="0" anchor="t">
            <a:normAutofit/>
          </a:bodyPr>
          <a:lstStyle/>
          <a:p>
            <a:r>
              <a:rPr lang="en-US" b="1" kern="1200" dirty="0">
                <a:solidFill>
                  <a:schemeClr val="tx1"/>
                </a:solidFill>
                <a:latin typeface="+mj-lt"/>
                <a:ea typeface="+mj-ea"/>
                <a:cs typeface="+mj-cs"/>
              </a:rPr>
              <a:t>Avoid Stateful Assumptions</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9D77F0B2-E1A1-247F-31B3-560DC18000E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6300216" cy="3767328"/>
          </a:xfrm>
        </p:spPr>
        <p:txBody>
          <a:bodyPr>
            <a:normAutofit/>
          </a:bodyPr>
          <a:lstStyle/>
          <a:p>
            <a:pPr marL="0" indent="0">
              <a:spcBef>
                <a:spcPts val="2500"/>
              </a:spcBef>
              <a:buFont typeface="Arial" panose="020B0604020202020204" pitchFamily="34" charset="0"/>
              <a:buNone/>
            </a:pPr>
            <a:r>
              <a:rPr lang="en-US" sz="1400" b="1"/>
              <a:t>Stateless Serverless Environments</a:t>
            </a:r>
          </a:p>
          <a:p>
            <a:pPr marL="0" lvl="1" indent="0">
              <a:buFont typeface="Arial" panose="020B0604020202020204" pitchFamily="34" charset="0"/>
              <a:buNone/>
            </a:pPr>
            <a:r>
              <a:rPr lang="en-US" sz="1400"/>
              <a:t>Serverless platforms are stateless by design, meaning function state does not persist between invocations.</a:t>
            </a:r>
          </a:p>
          <a:p>
            <a:pPr marL="0" indent="0">
              <a:spcBef>
                <a:spcPts val="2500"/>
              </a:spcBef>
              <a:buFont typeface="Arial" panose="020B0604020202020204" pitchFamily="34" charset="0"/>
              <a:buNone/>
            </a:pPr>
            <a:r>
              <a:rPr lang="en-US" sz="1400" b="1"/>
              <a:t>Risks of Stateful Assumptions</a:t>
            </a:r>
          </a:p>
          <a:p>
            <a:pPr marL="0" lvl="1" indent="0">
              <a:buFont typeface="Arial" panose="020B0604020202020204" pitchFamily="34" charset="0"/>
              <a:buNone/>
            </a:pPr>
            <a:r>
              <a:rPr lang="en-US" sz="1400"/>
              <a:t>Expecting persistent state can cause hard-to-detect bugs due to unpredictable container reuse and non-deterministic behavior.</a:t>
            </a:r>
          </a:p>
          <a:p>
            <a:pPr marL="0" indent="0">
              <a:spcBef>
                <a:spcPts val="2500"/>
              </a:spcBef>
              <a:buFont typeface="Arial" panose="020B0604020202020204" pitchFamily="34" charset="0"/>
              <a:buNone/>
            </a:pPr>
            <a:r>
              <a:rPr lang="en-US" sz="1400" b="1"/>
              <a:t>Externalize State Management</a:t>
            </a:r>
          </a:p>
          <a:p>
            <a:pPr marL="0" lvl="1" indent="0">
              <a:buFont typeface="Arial" panose="020B0604020202020204" pitchFamily="34" charset="0"/>
              <a:buNone/>
            </a:pPr>
            <a:r>
              <a:rPr lang="en-US" sz="1400"/>
              <a:t>Use external services for state management, such as databases or object storage, to ensure reliability.</a:t>
            </a:r>
          </a:p>
        </p:txBody>
      </p:sp>
      <p:pic>
        <p:nvPicPr>
          <p:cNvPr id="5" name="Content Placeholder 4" descr="Cloud computing network">
            <a:extLst>
              <a:ext uri="{FF2B5EF4-FFF2-40B4-BE49-F238E27FC236}">
                <a16:creationId xmlns:a16="http://schemas.microsoft.com/office/drawing/2014/main" id="{68124B30-947F-4859-B1F7-41C2C842F910}"/>
              </a:ext>
            </a:extLst>
          </p:cNvPr>
          <p:cNvPicPr>
            <a:picLocks noGrp="1" noChangeAspect="1"/>
          </p:cNvPicPr>
          <p:nvPr>
            <p:ph sz="half" idx="1"/>
          </p:nvPr>
        </p:nvPicPr>
        <p:blipFill>
          <a:blip r:embed="rId3"/>
          <a:srcRect l="35449" r="25283" b="1"/>
          <a:stretch>
            <a:fillRect/>
          </a:stretch>
        </p:blipFill>
        <p:spPr>
          <a:xfrm>
            <a:off x="7586236" y="508090"/>
            <a:ext cx="4081805" cy="5846990"/>
          </a:xfrm>
          <a:prstGeom prst="rect">
            <a:avLst/>
          </a:prstGeom>
        </p:spPr>
      </p:pic>
    </p:spTree>
    <p:extLst>
      <p:ext uri="{BB962C8B-B14F-4D97-AF65-F5344CB8AC3E}">
        <p14:creationId xmlns:p14="http://schemas.microsoft.com/office/powerpoint/2010/main" val="46618860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6F00C9-12BC-8BDD-811E-EBE6707D5B11}"/>
              </a:ext>
            </a:extLst>
          </p:cNvPr>
          <p:cNvSpPr>
            <a:spLocks noGrp="1"/>
          </p:cNvSpPr>
          <p:nvPr>
            <p:ph type="title"/>
          </p:nvPr>
        </p:nvSpPr>
        <p:spPr>
          <a:xfrm>
            <a:off x="5431536" y="978408"/>
            <a:ext cx="6236208" cy="1463040"/>
          </a:xfrm>
        </p:spPr>
        <p:txBody>
          <a:bodyPr vert="horz" lIns="91440" tIns="45720" rIns="91440" bIns="45720" rtlCol="0" anchor="t">
            <a:normAutofit/>
          </a:bodyPr>
          <a:lstStyle/>
          <a:p>
            <a:r>
              <a:rPr lang="en-US" b="1" kern="1200" dirty="0">
                <a:solidFill>
                  <a:schemeClr val="tx1"/>
                </a:solidFill>
                <a:latin typeface="+mj-lt"/>
                <a:ea typeface="+mj-ea"/>
                <a:cs typeface="+mj-cs"/>
              </a:rPr>
              <a:t>Overusing Serverless for Long-Running Tasks</a:t>
            </a:r>
          </a:p>
        </p:txBody>
      </p:sp>
      <p:pic>
        <p:nvPicPr>
          <p:cNvPr id="5" name="Content Placeholder 4" descr="Businesswoman using mobile phone and laptop with hour glass icon on blackboard">
            <a:extLst>
              <a:ext uri="{FF2B5EF4-FFF2-40B4-BE49-F238E27FC236}">
                <a16:creationId xmlns:a16="http://schemas.microsoft.com/office/drawing/2014/main" id="{1148D3D4-B66F-4AEA-AC29-DBF3E7938956}"/>
              </a:ext>
            </a:extLst>
          </p:cNvPr>
          <p:cNvPicPr>
            <a:picLocks noGrp="1" noChangeAspect="1"/>
          </p:cNvPicPr>
          <p:nvPr>
            <p:ph sz="half" idx="1"/>
          </p:nvPr>
        </p:nvPicPr>
        <p:blipFill>
          <a:blip r:embed="rId3"/>
          <a:srcRect l="18107" r="33620" b="1"/>
          <a:stretch>
            <a:fillRect/>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D2B007B2-F967-52E6-34D3-F4DDE83422E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1536" y="2578608"/>
            <a:ext cx="6236208" cy="3767328"/>
          </a:xfrm>
        </p:spPr>
        <p:txBody>
          <a:bodyPr>
            <a:normAutofit/>
          </a:bodyPr>
          <a:lstStyle/>
          <a:p>
            <a:pPr marL="0" indent="0">
              <a:spcBef>
                <a:spcPts val="2500"/>
              </a:spcBef>
              <a:buFont typeface="Arial" panose="020B0604020202020204" pitchFamily="34" charset="0"/>
              <a:buNone/>
            </a:pPr>
            <a:r>
              <a:rPr lang="en-US" sz="1400" b="1"/>
              <a:t>Execution Time Limits</a:t>
            </a:r>
          </a:p>
          <a:p>
            <a:pPr marL="0" lvl="1" indent="0">
              <a:buFont typeface="Arial" panose="020B0604020202020204" pitchFamily="34" charset="0"/>
              <a:buNone/>
            </a:pPr>
            <a:r>
              <a:rPr lang="en-US" sz="1400"/>
              <a:t>Serverless functions performing long-running tasks often reach their maximum execution limits, causing performance bottlenecks and failures.</a:t>
            </a:r>
          </a:p>
          <a:p>
            <a:pPr marL="0" indent="0">
              <a:spcBef>
                <a:spcPts val="2500"/>
              </a:spcBef>
              <a:buFont typeface="Arial" panose="020B0604020202020204" pitchFamily="34" charset="0"/>
              <a:buNone/>
            </a:pPr>
            <a:r>
              <a:rPr lang="en-US" sz="1400" b="1"/>
              <a:t>Increased Retries and Costs</a:t>
            </a:r>
          </a:p>
          <a:p>
            <a:pPr marL="0" lvl="1" indent="0">
              <a:buFont typeface="Arial" panose="020B0604020202020204" pitchFamily="34" charset="0"/>
              <a:buNone/>
            </a:pPr>
            <a:r>
              <a:rPr lang="en-US" sz="1400"/>
              <a:t>Timeouts often lead to repeated retries, which increases operational costs without improving results or efficiency.</a:t>
            </a:r>
          </a:p>
          <a:p>
            <a:pPr marL="0" indent="0">
              <a:spcBef>
                <a:spcPts val="2500"/>
              </a:spcBef>
              <a:buFont typeface="Arial" panose="020B0604020202020204" pitchFamily="34" charset="0"/>
              <a:buNone/>
            </a:pPr>
            <a:r>
              <a:rPr lang="en-US" sz="1400" b="1"/>
              <a:t>Alternative Solutions</a:t>
            </a:r>
          </a:p>
          <a:p>
            <a:pPr marL="0" lvl="1" indent="0">
              <a:buFont typeface="Arial" panose="020B0604020202020204" pitchFamily="34" charset="0"/>
              <a:buNone/>
            </a:pPr>
            <a:r>
              <a:rPr lang="en-US" sz="1400"/>
              <a:t>Long-running processes are better handled by step functions, batch processing, or containerized services for reliability and efficiency.</a:t>
            </a:r>
          </a:p>
        </p:txBody>
      </p:sp>
    </p:spTree>
    <p:extLst>
      <p:ext uri="{BB962C8B-B14F-4D97-AF65-F5344CB8AC3E}">
        <p14:creationId xmlns:p14="http://schemas.microsoft.com/office/powerpoint/2010/main" val="248475299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DD8D0A-B46B-DC8C-E927-5F9B60F2A79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46FB895-3237-3144-64B8-6B0C7FD09E25}"/>
              </a:ext>
            </a:extLst>
          </p:cNvPr>
          <p:cNvSpPr/>
          <p:nvPr/>
        </p:nvSpPr>
        <p:spPr>
          <a:xfrm>
            <a:off x="228600" y="2052086"/>
            <a:ext cx="3302000" cy="665714"/>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92A6CDD-3992-9E5D-90BE-59168DB93C48}"/>
              </a:ext>
            </a:extLst>
          </p:cNvPr>
          <p:cNvSpPr/>
          <p:nvPr/>
        </p:nvSpPr>
        <p:spPr>
          <a:xfrm>
            <a:off x="4445000" y="2052086"/>
            <a:ext cx="3302000" cy="665714"/>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5341AC5-5172-2871-2534-5C767204E57F}"/>
              </a:ext>
            </a:extLst>
          </p:cNvPr>
          <p:cNvSpPr/>
          <p:nvPr/>
        </p:nvSpPr>
        <p:spPr>
          <a:xfrm>
            <a:off x="8661400" y="2052086"/>
            <a:ext cx="3302000" cy="665714"/>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2A4D2F-3DC3-6E1E-31D7-3DB1FEA07606}"/>
              </a:ext>
            </a:extLst>
          </p:cNvPr>
          <p:cNvSpPr>
            <a:spLocks noGrp="1"/>
          </p:cNvSpPr>
          <p:nvPr>
            <p:ph type="title"/>
          </p:nvPr>
        </p:nvSpPr>
        <p:spPr/>
        <p:txBody>
          <a:bodyPr/>
          <a:lstStyle/>
          <a:p>
            <a:r>
              <a:rPr lang="en-US" dirty="0"/>
              <a:t>Meet Your Lead Architects</a:t>
            </a:r>
          </a:p>
        </p:txBody>
      </p:sp>
      <p:sp>
        <p:nvSpPr>
          <p:cNvPr id="4" name="TextBox 3">
            <a:extLst>
              <a:ext uri="{FF2B5EF4-FFF2-40B4-BE49-F238E27FC236}">
                <a16:creationId xmlns:a16="http://schemas.microsoft.com/office/drawing/2014/main" id="{DF329A7D-4DF3-2ADB-1648-E15FF7316D04}"/>
              </a:ext>
            </a:extLst>
          </p:cNvPr>
          <p:cNvSpPr txBox="1"/>
          <p:nvPr/>
        </p:nvSpPr>
        <p:spPr>
          <a:xfrm>
            <a:off x="8661400" y="2120666"/>
            <a:ext cx="3302000" cy="523220"/>
          </a:xfrm>
          <a:prstGeom prst="rect">
            <a:avLst/>
          </a:prstGeom>
          <a:noFill/>
        </p:spPr>
        <p:txBody>
          <a:bodyPr wrap="square" rtlCol="0">
            <a:spAutoFit/>
          </a:bodyPr>
          <a:lstStyle/>
          <a:p>
            <a:pPr algn="ctr"/>
            <a:r>
              <a:rPr lang="en-US" sz="2800" b="1" dirty="0"/>
              <a:t>Chad Green</a:t>
            </a:r>
          </a:p>
        </p:txBody>
      </p:sp>
      <p:sp>
        <p:nvSpPr>
          <p:cNvPr id="8" name="TextBox 7">
            <a:extLst>
              <a:ext uri="{FF2B5EF4-FFF2-40B4-BE49-F238E27FC236}">
                <a16:creationId xmlns:a16="http://schemas.microsoft.com/office/drawing/2014/main" id="{619AC48F-04BF-9F94-48C4-9E0F5A4985C4}"/>
              </a:ext>
            </a:extLst>
          </p:cNvPr>
          <p:cNvSpPr txBox="1"/>
          <p:nvPr/>
        </p:nvSpPr>
        <p:spPr>
          <a:xfrm>
            <a:off x="4445000" y="2120667"/>
            <a:ext cx="3302000" cy="523220"/>
          </a:xfrm>
          <a:prstGeom prst="rect">
            <a:avLst/>
          </a:prstGeom>
          <a:noFill/>
        </p:spPr>
        <p:txBody>
          <a:bodyPr wrap="square" rtlCol="0">
            <a:spAutoFit/>
          </a:bodyPr>
          <a:lstStyle/>
          <a:p>
            <a:pPr algn="ctr"/>
            <a:r>
              <a:rPr lang="en-US" sz="2800" b="1" dirty="0"/>
              <a:t>Michael Dowden</a:t>
            </a:r>
          </a:p>
        </p:txBody>
      </p:sp>
      <p:sp>
        <p:nvSpPr>
          <p:cNvPr id="9" name="TextBox 8">
            <a:extLst>
              <a:ext uri="{FF2B5EF4-FFF2-40B4-BE49-F238E27FC236}">
                <a16:creationId xmlns:a16="http://schemas.microsoft.com/office/drawing/2014/main" id="{D3ECF64B-CDFD-91DD-6995-927D99FE4771}"/>
              </a:ext>
            </a:extLst>
          </p:cNvPr>
          <p:cNvSpPr txBox="1"/>
          <p:nvPr/>
        </p:nvSpPr>
        <p:spPr>
          <a:xfrm>
            <a:off x="228600" y="2120666"/>
            <a:ext cx="3302000" cy="523220"/>
          </a:xfrm>
          <a:prstGeom prst="rect">
            <a:avLst/>
          </a:prstGeom>
          <a:noFill/>
        </p:spPr>
        <p:txBody>
          <a:bodyPr wrap="square" rtlCol="0">
            <a:spAutoFit/>
          </a:bodyPr>
          <a:lstStyle/>
          <a:p>
            <a:pPr algn="ctr"/>
            <a:r>
              <a:rPr lang="en-US" sz="2800" b="1" dirty="0"/>
              <a:t>Martine Dowden</a:t>
            </a:r>
          </a:p>
        </p:txBody>
      </p:sp>
      <p:sp>
        <p:nvSpPr>
          <p:cNvPr id="12" name="Rectangle 11">
            <a:extLst>
              <a:ext uri="{FF2B5EF4-FFF2-40B4-BE49-F238E27FC236}">
                <a16:creationId xmlns:a16="http://schemas.microsoft.com/office/drawing/2014/main" id="{288185AD-10EB-4BC4-E1E4-135801E722A1}"/>
              </a:ext>
            </a:extLst>
          </p:cNvPr>
          <p:cNvSpPr/>
          <p:nvPr/>
        </p:nvSpPr>
        <p:spPr>
          <a:xfrm>
            <a:off x="228600" y="2712466"/>
            <a:ext cx="3302000" cy="26592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B7B299EB-8090-42A1-A37E-F2FE5E0AEA0B}"/>
              </a:ext>
            </a:extLst>
          </p:cNvPr>
          <p:cNvSpPr txBox="1"/>
          <p:nvPr/>
        </p:nvSpPr>
        <p:spPr>
          <a:xfrm>
            <a:off x="351971" y="2786378"/>
            <a:ext cx="3044372" cy="1477328"/>
          </a:xfrm>
          <a:prstGeom prst="rect">
            <a:avLst/>
          </a:prstGeom>
          <a:noFill/>
        </p:spPr>
        <p:txBody>
          <a:bodyPr wrap="square" rtlCol="0">
            <a:spAutoFit/>
          </a:bodyPr>
          <a:lstStyle/>
          <a:p>
            <a:r>
              <a:rPr lang="en-US" b="1" dirty="0"/>
              <a:t>Wednesday – 14:30: </a:t>
            </a:r>
            <a:r>
              <a:rPr lang="en-US" dirty="0"/>
              <a:t>Writing a dynamic API endpoint generator: Consuming arbitrary data against a user-defined layered schema</a:t>
            </a:r>
          </a:p>
        </p:txBody>
      </p:sp>
      <p:sp>
        <p:nvSpPr>
          <p:cNvPr id="14" name="Rectangle 13">
            <a:extLst>
              <a:ext uri="{FF2B5EF4-FFF2-40B4-BE49-F238E27FC236}">
                <a16:creationId xmlns:a16="http://schemas.microsoft.com/office/drawing/2014/main" id="{1972AD5B-7538-31B6-7071-AC19D7945258}"/>
              </a:ext>
            </a:extLst>
          </p:cNvPr>
          <p:cNvSpPr/>
          <p:nvPr/>
        </p:nvSpPr>
        <p:spPr>
          <a:xfrm>
            <a:off x="4445000" y="2712464"/>
            <a:ext cx="3302000" cy="26592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8E6B73B0-E770-7E02-E1F7-39F4C254904F}"/>
              </a:ext>
            </a:extLst>
          </p:cNvPr>
          <p:cNvSpPr txBox="1"/>
          <p:nvPr/>
        </p:nvSpPr>
        <p:spPr>
          <a:xfrm>
            <a:off x="4573814" y="2786378"/>
            <a:ext cx="3044372" cy="1477328"/>
          </a:xfrm>
          <a:prstGeom prst="rect">
            <a:avLst/>
          </a:prstGeom>
          <a:noFill/>
        </p:spPr>
        <p:txBody>
          <a:bodyPr wrap="square" rtlCol="0">
            <a:spAutoFit/>
          </a:bodyPr>
          <a:lstStyle/>
          <a:p>
            <a:r>
              <a:rPr lang="en-US" b="1" dirty="0"/>
              <a:t>Tuesday – 11:30:</a:t>
            </a:r>
            <a:r>
              <a:rPr lang="en-US" dirty="0"/>
              <a:t> Coding Serverless Functions</a:t>
            </a:r>
          </a:p>
          <a:p>
            <a:endParaRPr lang="en-US" b="1" dirty="0"/>
          </a:p>
          <a:p>
            <a:r>
              <a:rPr lang="en-US" b="1" dirty="0"/>
              <a:t>Wednesday – 09:00: </a:t>
            </a:r>
            <a:r>
              <a:rPr lang="en-US" dirty="0"/>
              <a:t>Real-time Serverless APIs</a:t>
            </a:r>
          </a:p>
        </p:txBody>
      </p:sp>
      <p:sp>
        <p:nvSpPr>
          <p:cNvPr id="18" name="Rectangle 17">
            <a:extLst>
              <a:ext uri="{FF2B5EF4-FFF2-40B4-BE49-F238E27FC236}">
                <a16:creationId xmlns:a16="http://schemas.microsoft.com/office/drawing/2014/main" id="{FE8452B1-15E9-274E-72AB-5AA17C33CE8C}"/>
              </a:ext>
            </a:extLst>
          </p:cNvPr>
          <p:cNvSpPr/>
          <p:nvPr/>
        </p:nvSpPr>
        <p:spPr>
          <a:xfrm>
            <a:off x="8661400" y="2712464"/>
            <a:ext cx="3302000" cy="26592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TextBox 22">
            <a:extLst>
              <a:ext uri="{FF2B5EF4-FFF2-40B4-BE49-F238E27FC236}">
                <a16:creationId xmlns:a16="http://schemas.microsoft.com/office/drawing/2014/main" id="{0DCC9C58-80C4-7F08-9558-AF61C660E071}"/>
              </a:ext>
            </a:extLst>
          </p:cNvPr>
          <p:cNvSpPr txBox="1"/>
          <p:nvPr/>
        </p:nvSpPr>
        <p:spPr>
          <a:xfrm>
            <a:off x="8790214" y="2786378"/>
            <a:ext cx="3044372" cy="2585323"/>
          </a:xfrm>
          <a:prstGeom prst="rect">
            <a:avLst/>
          </a:prstGeom>
          <a:noFill/>
        </p:spPr>
        <p:txBody>
          <a:bodyPr wrap="square" rtlCol="0">
            <a:spAutoFit/>
          </a:bodyPr>
          <a:lstStyle/>
          <a:p>
            <a:r>
              <a:rPr lang="en-US" b="1" dirty="0"/>
              <a:t>Tuesday – 10:15:</a:t>
            </a:r>
            <a:r>
              <a:rPr lang="en-US" dirty="0"/>
              <a:t> Unlock the Digital Gateway: Smarter API Discovery &amp; Governance with Azure</a:t>
            </a:r>
          </a:p>
          <a:p>
            <a:endParaRPr lang="en-US" b="1" dirty="0"/>
          </a:p>
          <a:p>
            <a:r>
              <a:rPr lang="en-US" b="1" dirty="0"/>
              <a:t>Tuesday – 15:45: </a:t>
            </a:r>
            <a:r>
              <a:rPr lang="en-US" dirty="0"/>
              <a:t>Scaling APIs Like the Heart of Berlin: Building Resilient APIs in Azure</a:t>
            </a:r>
          </a:p>
        </p:txBody>
      </p:sp>
      <p:sp>
        <p:nvSpPr>
          <p:cNvPr id="25" name="TextBox 24">
            <a:extLst>
              <a:ext uri="{FF2B5EF4-FFF2-40B4-BE49-F238E27FC236}">
                <a16:creationId xmlns:a16="http://schemas.microsoft.com/office/drawing/2014/main" id="{8B985756-D2F9-6AAE-54D7-46FE8843E28A}"/>
              </a:ext>
            </a:extLst>
          </p:cNvPr>
          <p:cNvSpPr txBox="1"/>
          <p:nvPr/>
        </p:nvSpPr>
        <p:spPr>
          <a:xfrm>
            <a:off x="2540362" y="5879592"/>
            <a:ext cx="7111275" cy="523220"/>
          </a:xfrm>
          <a:prstGeom prst="rect">
            <a:avLst/>
          </a:prstGeom>
          <a:noFill/>
        </p:spPr>
        <p:txBody>
          <a:bodyPr wrap="square" rtlCol="0">
            <a:spAutoFit/>
          </a:bodyPr>
          <a:lstStyle/>
          <a:p>
            <a:r>
              <a:rPr lang="en-US" sz="2800" b="1" dirty="0"/>
              <a:t>Wednesday – 13:30:</a:t>
            </a:r>
            <a:r>
              <a:rPr lang="en-US" sz="2800" dirty="0"/>
              <a:t> Ask Me Anything (AMA)</a:t>
            </a:r>
          </a:p>
        </p:txBody>
      </p:sp>
    </p:spTree>
    <p:extLst>
      <p:ext uri="{BB962C8B-B14F-4D97-AF65-F5344CB8AC3E}">
        <p14:creationId xmlns:p14="http://schemas.microsoft.com/office/powerpoint/2010/main" val="1432575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1" grpId="0" animBg="1"/>
      <p:bldP spid="2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36679F-2125-DFAD-7680-2AE15F800C14}"/>
              </a:ext>
            </a:extLst>
          </p:cNvPr>
          <p:cNvSpPr>
            <a:spLocks noGrp="1"/>
          </p:cNvSpPr>
          <p:nvPr>
            <p:ph type="title"/>
          </p:nvPr>
        </p:nvSpPr>
        <p:spPr>
          <a:xfrm>
            <a:off x="521208" y="978408"/>
            <a:ext cx="6300216" cy="1463040"/>
          </a:xfrm>
        </p:spPr>
        <p:txBody>
          <a:bodyPr vert="horz" lIns="91440" tIns="45720" rIns="91440" bIns="45720" rtlCol="0" anchor="t">
            <a:normAutofit/>
          </a:bodyPr>
          <a:lstStyle/>
          <a:p>
            <a:r>
              <a:rPr lang="en-US" b="1" kern="1200">
                <a:solidFill>
                  <a:schemeClr val="tx1"/>
                </a:solidFill>
                <a:latin typeface="+mj-lt"/>
                <a:ea typeface="+mj-ea"/>
                <a:cs typeface="+mj-cs"/>
              </a:rPr>
              <a:t>Avoid Vendor Lock-In</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76375059-677D-1109-7DFB-B5A8260B316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6300216" cy="3767328"/>
          </a:xfrm>
        </p:spPr>
        <p:txBody>
          <a:bodyPr>
            <a:normAutofit/>
          </a:bodyPr>
          <a:lstStyle/>
          <a:p>
            <a:pPr marL="0" indent="0">
              <a:spcBef>
                <a:spcPts val="2500"/>
              </a:spcBef>
              <a:buFont typeface="Arial" panose="020B0604020202020204" pitchFamily="34" charset="0"/>
              <a:buNone/>
            </a:pPr>
            <a:r>
              <a:rPr lang="en-US" sz="1400" b="1"/>
              <a:t>Risks of Vendor Lock-In</a:t>
            </a:r>
          </a:p>
          <a:p>
            <a:pPr marL="0" lvl="1" indent="0">
              <a:buFont typeface="Arial" panose="020B0604020202020204" pitchFamily="34" charset="0"/>
              <a:buNone/>
            </a:pPr>
            <a:r>
              <a:rPr lang="en-US" sz="1400"/>
              <a:t>Tight coupling to a single provider’s proprietary services can hinder migration and increase long-term costs for organizations.</a:t>
            </a:r>
          </a:p>
          <a:p>
            <a:pPr marL="0" indent="0">
              <a:spcBef>
                <a:spcPts val="2500"/>
              </a:spcBef>
              <a:buFont typeface="Arial" panose="020B0604020202020204" pitchFamily="34" charset="0"/>
              <a:buNone/>
            </a:pPr>
            <a:r>
              <a:rPr lang="en-US" sz="1400" b="1"/>
              <a:t>Use Technology Abstractions</a:t>
            </a:r>
          </a:p>
          <a:p>
            <a:pPr marL="0" lvl="1" indent="0">
              <a:buFont typeface="Arial" panose="020B0604020202020204" pitchFamily="34" charset="0"/>
              <a:buNone/>
            </a:pPr>
            <a:r>
              <a:rPr lang="en-US" sz="1400"/>
              <a:t>Applying abstractions like interfaces helps decouple your application from specific providers, enabling easier migration and hybrid cloud strategies.</a:t>
            </a:r>
          </a:p>
          <a:p>
            <a:pPr marL="0" indent="0">
              <a:spcBef>
                <a:spcPts val="2500"/>
              </a:spcBef>
              <a:buFont typeface="Arial" panose="020B0604020202020204" pitchFamily="34" charset="0"/>
              <a:buNone/>
            </a:pPr>
            <a:r>
              <a:rPr lang="en-US" sz="1400" b="1"/>
              <a:t>Infrastructure as Code and Portability</a:t>
            </a:r>
          </a:p>
          <a:p>
            <a:pPr marL="0" lvl="1" indent="0">
              <a:buFont typeface="Arial" panose="020B0604020202020204" pitchFamily="34" charset="0"/>
              <a:buNone/>
            </a:pPr>
            <a:r>
              <a:rPr lang="en-US" sz="1400"/>
              <a:t>Leveraging Infrastructure as Code and portable event contracts ensures flexible, portable deployments across multiple cloud environments.</a:t>
            </a:r>
          </a:p>
        </p:txBody>
      </p:sp>
      <p:pic>
        <p:nvPicPr>
          <p:cNvPr id="5" name="Content Placeholder 4" descr="Cloud computing digital concept">
            <a:extLst>
              <a:ext uri="{FF2B5EF4-FFF2-40B4-BE49-F238E27FC236}">
                <a16:creationId xmlns:a16="http://schemas.microsoft.com/office/drawing/2014/main" id="{2D218C72-6CFB-4005-BA90-11C69DB55543}"/>
              </a:ext>
            </a:extLst>
          </p:cNvPr>
          <p:cNvPicPr>
            <a:picLocks noGrp="1" noChangeAspect="1"/>
          </p:cNvPicPr>
          <p:nvPr>
            <p:ph sz="half" idx="1"/>
          </p:nvPr>
        </p:nvPicPr>
        <p:blipFill>
          <a:blip r:embed="rId3"/>
          <a:srcRect l="43594" r="17138" b="1"/>
          <a:stretch>
            <a:fillRect/>
          </a:stretch>
        </p:blipFill>
        <p:spPr>
          <a:xfrm>
            <a:off x="7586236" y="508090"/>
            <a:ext cx="4081805" cy="5846990"/>
          </a:xfrm>
          <a:prstGeom prst="rect">
            <a:avLst/>
          </a:prstGeom>
        </p:spPr>
      </p:pic>
    </p:spTree>
    <p:extLst>
      <p:ext uri="{BB962C8B-B14F-4D97-AF65-F5344CB8AC3E}">
        <p14:creationId xmlns:p14="http://schemas.microsoft.com/office/powerpoint/2010/main" val="251821118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1" name="Rectangle 10">
            <a:extLst>
              <a:ext uri="{FF2B5EF4-FFF2-40B4-BE49-F238E27FC236}">
                <a16:creationId xmlns:a16="http://schemas.microsoft.com/office/drawing/2014/main" id="{DC81933E-93BD-38CE-3C98-D10B2844C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341299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3" name="Rectangle 12">
            <a:extLst>
              <a:ext uri="{FF2B5EF4-FFF2-40B4-BE49-F238E27FC236}">
                <a16:creationId xmlns:a16="http://schemas.microsoft.com/office/drawing/2014/main" id="{5B3B7A5C-39EE-77A0-28F9-DF5137231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611650"/>
            <a:ext cx="7031736"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D4FCEEB4-3AF6-6DBD-5C0A-C7813C6E44A0}"/>
              </a:ext>
            </a:extLst>
          </p:cNvPr>
          <p:cNvSpPr>
            <a:spLocks noGrp="1"/>
          </p:cNvSpPr>
          <p:nvPr>
            <p:ph type="title"/>
          </p:nvPr>
        </p:nvSpPr>
        <p:spPr>
          <a:xfrm>
            <a:off x="521208" y="978408"/>
            <a:ext cx="3410712" cy="5376672"/>
          </a:xfrm>
        </p:spPr>
        <p:txBody>
          <a:bodyPr>
            <a:normAutofit/>
          </a:bodyPr>
          <a:lstStyle/>
          <a:p>
            <a:r>
              <a:rPr lang="en-US" sz="4000" dirty="0"/>
              <a:t>Neglecting Observability</a:t>
            </a:r>
          </a:p>
        </p:txBody>
      </p:sp>
      <p:graphicFrame>
        <p:nvGraphicFramePr>
          <p:cNvPr id="4" name="Content Placeholder 4">
            <a:extLst>
              <a:ext uri="{FF2B5EF4-FFF2-40B4-BE49-F238E27FC236}">
                <a16:creationId xmlns:a16="http://schemas.microsoft.com/office/drawing/2014/main" id="{44451A85-9D68-4AF1-955A-332DF360E7F9}"/>
              </a:ext>
            </a:extLst>
          </p:cNvPr>
          <p:cNvGraphicFramePr>
            <a:graphicFrameLocks noGrp="1"/>
          </p:cNvGraphicFramePr>
          <p:nvPr>
            <p:ph idx="1"/>
            <p:extLst>
              <p:ext uri="{D42A27DB-BD31-4B8C-83A1-F6EECF244321}">
                <p14:modId xmlns:p14="http://schemas.microsoft.com/office/powerpoint/2010/main" val="3812198447"/>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636008" y="1042416"/>
          <a:ext cx="7031736" cy="53126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261159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CA415B83-F0B7-3732-2F06-9B1BDCD9F9AD}"/>
              </a:ext>
            </a:extLst>
          </p:cNvPr>
          <p:cNvSpPr>
            <a:spLocks noGrp="1"/>
          </p:cNvSpPr>
          <p:nvPr>
            <p:ph type="ctrTitle"/>
          </p:nvPr>
        </p:nvSpPr>
        <p:spPr>
          <a:xfrm>
            <a:off x="521208" y="1211766"/>
            <a:ext cx="7237052" cy="4727988"/>
          </a:xfrm>
        </p:spPr>
        <p:txBody>
          <a:bodyPr anchor="b">
            <a:normAutofit/>
          </a:bodyPr>
          <a:lstStyle/>
          <a:p>
            <a:r>
              <a:rPr lang="en-US" sz="7400"/>
              <a:t>Cross‑Cutting Concerns in Serverless Architectures</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21002899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4F3206D-1421-6910-3C0A-C36CA9E673DD}"/>
              </a:ext>
            </a:extLst>
          </p:cNvPr>
          <p:cNvSpPr>
            <a:spLocks noGrp="1"/>
          </p:cNvSpPr>
          <p:nvPr>
            <p:ph type="title"/>
          </p:nvPr>
        </p:nvSpPr>
        <p:spPr>
          <a:xfrm>
            <a:off x="5431536" y="978408"/>
            <a:ext cx="6236208" cy="1463040"/>
          </a:xfrm>
        </p:spPr>
        <p:txBody>
          <a:bodyPr vert="horz" lIns="91440" tIns="45720" rIns="91440" bIns="45720" rtlCol="0" anchor="t">
            <a:normAutofit/>
          </a:bodyPr>
          <a:lstStyle/>
          <a:p>
            <a:pPr>
              <a:lnSpc>
                <a:spcPct val="90000"/>
              </a:lnSpc>
            </a:pPr>
            <a:r>
              <a:rPr lang="en-US" sz="3400" b="1" kern="1200">
                <a:solidFill>
                  <a:schemeClr val="tx1"/>
                </a:solidFill>
                <a:latin typeface="+mj-lt"/>
                <a:ea typeface="+mj-ea"/>
                <a:cs typeface="+mj-cs"/>
              </a:rPr>
              <a:t>Security &amp; Identity: Locks and Keys on Blueprint Doors</a:t>
            </a:r>
          </a:p>
        </p:txBody>
      </p:sp>
      <p:pic>
        <p:nvPicPr>
          <p:cNvPr id="5" name="Content Placeholder 4" descr="Keys on digital screen, secure system concept">
            <a:extLst>
              <a:ext uri="{FF2B5EF4-FFF2-40B4-BE49-F238E27FC236}">
                <a16:creationId xmlns:a16="http://schemas.microsoft.com/office/drawing/2014/main" id="{2889AFE5-D952-406F-A271-5C82058F46B8}"/>
              </a:ext>
            </a:extLst>
          </p:cNvPr>
          <p:cNvPicPr>
            <a:picLocks noGrp="1" noChangeAspect="1"/>
          </p:cNvPicPr>
          <p:nvPr>
            <p:ph sz="half" idx="1"/>
          </p:nvPr>
        </p:nvPicPr>
        <p:blipFill>
          <a:blip r:embed="rId3"/>
          <a:srcRect l="42783" r="16537" b="-1"/>
          <a:stretch>
            <a:fillRect/>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8323A635-C7C9-5890-BDE3-5BE982C8570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1536" y="2578608"/>
            <a:ext cx="6236208" cy="3767328"/>
          </a:xfrm>
        </p:spPr>
        <p:txBody>
          <a:bodyPr>
            <a:normAutofit/>
          </a:bodyPr>
          <a:lstStyle/>
          <a:p>
            <a:pPr marL="0" indent="0">
              <a:spcBef>
                <a:spcPts val="2500"/>
              </a:spcBef>
              <a:buFont typeface="Arial" panose="020B0604020202020204" pitchFamily="34" charset="0"/>
              <a:buNone/>
            </a:pPr>
            <a:r>
              <a:rPr lang="en-US" sz="1400" b="1"/>
              <a:t>Core Security Strategies</a:t>
            </a:r>
          </a:p>
          <a:p>
            <a:pPr marL="0" lvl="1" indent="0">
              <a:buFont typeface="Arial" panose="020B0604020202020204" pitchFamily="34" charset="0"/>
              <a:buNone/>
            </a:pPr>
            <a:r>
              <a:rPr lang="en-US" sz="1400"/>
              <a:t>Security involves authentication, authorization, secrets management, and enforcing least-privilege access.</a:t>
            </a:r>
          </a:p>
          <a:p>
            <a:pPr marL="0" indent="0">
              <a:spcBef>
                <a:spcPts val="2500"/>
              </a:spcBef>
              <a:buFont typeface="Arial" panose="020B0604020202020204" pitchFamily="34" charset="0"/>
              <a:buNone/>
            </a:pPr>
            <a:r>
              <a:rPr lang="en-US" sz="1400" b="1"/>
              <a:t>Access Control Visualization</a:t>
            </a:r>
          </a:p>
          <a:p>
            <a:pPr marL="0" lvl="1" indent="0">
              <a:buFont typeface="Arial" panose="020B0604020202020204" pitchFamily="34" charset="0"/>
              <a:buNone/>
            </a:pPr>
            <a:r>
              <a:rPr lang="en-US" sz="1400"/>
              <a:t>Locks and keys on blueprint doors symbolize the importance of precise access controls in serverless architectures.</a:t>
            </a:r>
          </a:p>
          <a:p>
            <a:pPr marL="0" indent="0">
              <a:spcBef>
                <a:spcPts val="2500"/>
              </a:spcBef>
              <a:buFont typeface="Arial" panose="020B0604020202020204" pitchFamily="34" charset="0"/>
              <a:buNone/>
            </a:pPr>
            <a:r>
              <a:rPr lang="en-US" sz="1400" b="1"/>
              <a:t>Risks of Over-Permissive Roles</a:t>
            </a:r>
          </a:p>
          <a:p>
            <a:pPr marL="0" lvl="1" indent="0">
              <a:buFont typeface="Arial" panose="020B0604020202020204" pitchFamily="34" charset="0"/>
              <a:buNone/>
            </a:pPr>
            <a:r>
              <a:rPr lang="en-US" sz="1400"/>
              <a:t>Avoid over-permissive IAM roles to reduce exposure to avoidable security risks.</a:t>
            </a:r>
          </a:p>
        </p:txBody>
      </p:sp>
    </p:spTree>
    <p:extLst>
      <p:ext uri="{BB962C8B-B14F-4D97-AF65-F5344CB8AC3E}">
        <p14:creationId xmlns:p14="http://schemas.microsoft.com/office/powerpoint/2010/main" val="237671062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1" name="Rectangle 10">
            <a:extLst>
              <a:ext uri="{FF2B5EF4-FFF2-40B4-BE49-F238E27FC236}">
                <a16:creationId xmlns:a16="http://schemas.microsoft.com/office/drawing/2014/main" id="{DC81933E-93BD-38CE-3C98-D10B2844C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341299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3" name="Rectangle 12">
            <a:extLst>
              <a:ext uri="{FF2B5EF4-FFF2-40B4-BE49-F238E27FC236}">
                <a16:creationId xmlns:a16="http://schemas.microsoft.com/office/drawing/2014/main" id="{5B3B7A5C-39EE-77A0-28F9-DF5137231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611650"/>
            <a:ext cx="7031736"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456A4D25-A7DF-D523-467D-48B9A57D9461}"/>
              </a:ext>
            </a:extLst>
          </p:cNvPr>
          <p:cNvSpPr>
            <a:spLocks noGrp="1"/>
          </p:cNvSpPr>
          <p:nvPr>
            <p:ph type="title"/>
          </p:nvPr>
        </p:nvSpPr>
        <p:spPr>
          <a:xfrm>
            <a:off x="521208" y="978408"/>
            <a:ext cx="3410712" cy="5376672"/>
          </a:xfrm>
        </p:spPr>
        <p:txBody>
          <a:bodyPr>
            <a:normAutofit/>
          </a:bodyPr>
          <a:lstStyle/>
          <a:p>
            <a:r>
              <a:rPr lang="en-US" sz="3700"/>
              <a:t>Observability: Measurement Scales and Inspection Windows</a:t>
            </a:r>
          </a:p>
        </p:txBody>
      </p:sp>
      <p:graphicFrame>
        <p:nvGraphicFramePr>
          <p:cNvPr id="4" name="Content Placeholder 4">
            <a:extLst>
              <a:ext uri="{FF2B5EF4-FFF2-40B4-BE49-F238E27FC236}">
                <a16:creationId xmlns:a16="http://schemas.microsoft.com/office/drawing/2014/main" id="{F9762B59-04F7-463F-B845-5769477C1E1C}"/>
              </a:ext>
            </a:extLst>
          </p:cNvPr>
          <p:cNvGraphicFramePr>
            <a:graphicFrameLocks noGrp="1"/>
          </p:cNvGraphicFramePr>
          <p:nvPr>
            <p:ph idx="1"/>
            <p:extLst>
              <p:ext uri="{D42A27DB-BD31-4B8C-83A1-F6EECF244321}">
                <p14:modId xmlns:p14="http://schemas.microsoft.com/office/powerpoint/2010/main" val="1476783449"/>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636008" y="1042416"/>
          <a:ext cx="7031736" cy="53126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8990205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C22334A-1704-1B54-E721-A604CBC12B07}"/>
              </a:ext>
            </a:extLst>
          </p:cNvPr>
          <p:cNvSpPr>
            <a:spLocks noGrp="1"/>
          </p:cNvSpPr>
          <p:nvPr>
            <p:ph type="title"/>
          </p:nvPr>
        </p:nvSpPr>
        <p:spPr>
          <a:xfrm>
            <a:off x="521208" y="978408"/>
            <a:ext cx="5020056" cy="1664208"/>
          </a:xfrm>
        </p:spPr>
        <p:txBody>
          <a:bodyPr vert="horz" lIns="91440" tIns="45720" rIns="91440" bIns="45720" rtlCol="0" anchor="t">
            <a:normAutofit/>
          </a:bodyPr>
          <a:lstStyle/>
          <a:p>
            <a:pPr>
              <a:lnSpc>
                <a:spcPct val="90000"/>
              </a:lnSpc>
            </a:pPr>
            <a:r>
              <a:rPr lang="en-US" sz="3400" b="1" kern="1200">
                <a:solidFill>
                  <a:schemeClr val="tx1"/>
                </a:solidFill>
                <a:latin typeface="+mj-lt"/>
                <a:ea typeface="+mj-ea"/>
                <a:cs typeface="+mj-cs"/>
              </a:rPr>
              <a:t>Resilience &amp; Reliability: Shock Absorbers and Circuit Breakers</a:t>
            </a:r>
          </a:p>
        </p:txBody>
      </p:sp>
      <p:sp>
        <p:nvSpPr>
          <p:cNvPr id="14" name="Rectangle 13">
            <a:extLst>
              <a:ext uri="{FF2B5EF4-FFF2-40B4-BE49-F238E27FC236}">
                <a16:creationId xmlns:a16="http://schemas.microsoft.com/office/drawing/2014/main" id="{B3367C65-B72C-202E-98A7-9B20F8F2F5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7" y="508090"/>
            <a:ext cx="502005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6" name="Rectangle 15">
            <a:extLst>
              <a:ext uri="{FF2B5EF4-FFF2-40B4-BE49-F238E27FC236}">
                <a16:creationId xmlns:a16="http://schemas.microsoft.com/office/drawing/2014/main" id="{AE558C32-DE71-E6B3-A032-D3EA9CB0F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6463" y="611650"/>
            <a:ext cx="5504688"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Content Placeholder 4" descr="5 different spark for illustration or charts.">
            <a:extLst>
              <a:ext uri="{FF2B5EF4-FFF2-40B4-BE49-F238E27FC236}">
                <a16:creationId xmlns:a16="http://schemas.microsoft.com/office/drawing/2014/main" id="{8342A5FB-113F-45C0-8A26-C5C2D3316125}"/>
              </a:ext>
            </a:extLst>
          </p:cNvPr>
          <p:cNvPicPr>
            <a:picLocks noGrp="1" noChangeAspect="1"/>
          </p:cNvPicPr>
          <p:nvPr>
            <p:ph sz="half" idx="1"/>
          </p:nvPr>
        </p:nvPicPr>
        <p:blipFill>
          <a:blip r:embed="rId3"/>
          <a:srcRect l="3854" r="-1" b="-1"/>
          <a:stretch>
            <a:fillRect/>
          </a:stretch>
        </p:blipFill>
        <p:spPr>
          <a:xfrm>
            <a:off x="517867" y="2834640"/>
            <a:ext cx="5020056" cy="3511296"/>
          </a:xfrm>
          <a:prstGeom prst="rect">
            <a:avLst/>
          </a:prstGeom>
        </p:spPr>
      </p:pic>
      <p:sp>
        <p:nvSpPr>
          <p:cNvPr id="4" name="Content Placeholder 3">
            <a:extLst>
              <a:ext uri="{FF2B5EF4-FFF2-40B4-BE49-F238E27FC236}">
                <a16:creationId xmlns:a16="http://schemas.microsoft.com/office/drawing/2014/main" id="{2849A16D-1C0D-B981-6F3F-08CE40D6E4A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63056" y="978408"/>
            <a:ext cx="5504688" cy="5367528"/>
          </a:xfrm>
        </p:spPr>
        <p:txBody>
          <a:bodyPr>
            <a:normAutofit/>
          </a:bodyPr>
          <a:lstStyle/>
          <a:p>
            <a:pPr marL="0" indent="0">
              <a:spcBef>
                <a:spcPts val="2500"/>
              </a:spcBef>
              <a:buFont typeface="Arial" panose="020B0604020202020204" pitchFamily="34" charset="0"/>
              <a:buNone/>
            </a:pPr>
            <a:r>
              <a:rPr lang="en-US" sz="1400" b="1"/>
              <a:t>Designing for Failure</a:t>
            </a:r>
          </a:p>
          <a:p>
            <a:pPr marL="0" lvl="1" indent="0">
              <a:buFont typeface="Arial" panose="020B0604020202020204" pitchFamily="34" charset="0"/>
              <a:buNone/>
            </a:pPr>
            <a:r>
              <a:rPr lang="en-US" sz="1400"/>
              <a:t>Resilience involves designing systems to handle failures gracefully and recover smoothly.</a:t>
            </a:r>
          </a:p>
          <a:p>
            <a:pPr marL="0" indent="0">
              <a:spcBef>
                <a:spcPts val="2500"/>
              </a:spcBef>
              <a:buFont typeface="Arial" panose="020B0604020202020204" pitchFamily="34" charset="0"/>
              <a:buNone/>
            </a:pPr>
            <a:r>
              <a:rPr lang="en-US" sz="1400" b="1"/>
              <a:t>Resilience Techniques</a:t>
            </a:r>
          </a:p>
          <a:p>
            <a:pPr marL="0" lvl="1" indent="0">
              <a:buFont typeface="Arial" panose="020B0604020202020204" pitchFamily="34" charset="0"/>
              <a:buNone/>
            </a:pPr>
            <a:r>
              <a:rPr lang="en-US" sz="1400"/>
              <a:t>Key techniques include retries, Dead Letter Queues, idempotency, timeouts, and circuit breakers.</a:t>
            </a:r>
          </a:p>
          <a:p>
            <a:pPr marL="0" indent="0">
              <a:spcBef>
                <a:spcPts val="2500"/>
              </a:spcBef>
              <a:buFont typeface="Arial" panose="020B0604020202020204" pitchFamily="34" charset="0"/>
              <a:buNone/>
            </a:pPr>
            <a:r>
              <a:rPr lang="en-US" sz="1400" b="1"/>
              <a:t>Role of Shock Absorbers and Circuit Breakers</a:t>
            </a:r>
          </a:p>
          <a:p>
            <a:pPr marL="0" lvl="1" indent="0">
              <a:buFont typeface="Arial" panose="020B0604020202020204" pitchFamily="34" charset="0"/>
              <a:buNone/>
            </a:pPr>
            <a:r>
              <a:rPr lang="en-US" sz="1400"/>
              <a:t>They act as buffers in architecture to ensure stability in unpredictable environments.</a:t>
            </a:r>
          </a:p>
          <a:p>
            <a:pPr marL="0" indent="0">
              <a:spcBef>
                <a:spcPts val="2500"/>
              </a:spcBef>
              <a:buFont typeface="Arial" panose="020B0604020202020204" pitchFamily="34" charset="0"/>
              <a:buNone/>
            </a:pPr>
            <a:r>
              <a:rPr lang="en-US" sz="1400" b="1"/>
              <a:t>Avoiding Blind Retries</a:t>
            </a:r>
          </a:p>
          <a:p>
            <a:pPr marL="0" lvl="1" indent="0">
              <a:buFont typeface="Arial" panose="020B0604020202020204" pitchFamily="34" charset="0"/>
              <a:buNone/>
            </a:pPr>
            <a:r>
              <a:rPr lang="en-US" sz="1400"/>
              <a:t>Blind retries can cause retry storms, leading to cascading failures in systems.</a:t>
            </a:r>
          </a:p>
        </p:txBody>
      </p:sp>
    </p:spTree>
    <p:extLst>
      <p:ext uri="{BB962C8B-B14F-4D97-AF65-F5344CB8AC3E}">
        <p14:creationId xmlns:p14="http://schemas.microsoft.com/office/powerpoint/2010/main" val="223632770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DD64A6D-6AF3-68FC-0900-D11CEF1A5977}"/>
              </a:ext>
            </a:extLst>
          </p:cNvPr>
          <p:cNvSpPr>
            <a:spLocks noGrp="1"/>
          </p:cNvSpPr>
          <p:nvPr>
            <p:ph type="title"/>
          </p:nvPr>
        </p:nvSpPr>
        <p:spPr>
          <a:xfrm>
            <a:off x="521208" y="978408"/>
            <a:ext cx="5020056" cy="1664208"/>
          </a:xfrm>
        </p:spPr>
        <p:txBody>
          <a:bodyPr vert="horz" lIns="91440" tIns="45720" rIns="91440" bIns="45720" rtlCol="0" anchor="t">
            <a:normAutofit/>
          </a:bodyPr>
          <a:lstStyle/>
          <a:p>
            <a:pPr>
              <a:lnSpc>
                <a:spcPct val="90000"/>
              </a:lnSpc>
            </a:pPr>
            <a:r>
              <a:rPr lang="en-US" sz="2800" b="1" kern="1200">
                <a:solidFill>
                  <a:schemeClr val="tx1"/>
                </a:solidFill>
                <a:latin typeface="+mj-lt"/>
                <a:ea typeface="+mj-ea"/>
                <a:cs typeface="+mj-cs"/>
              </a:rPr>
              <a:t>Cost, Performance &amp; Governance: Meters, Stamps, and Assembly Lines</a:t>
            </a:r>
          </a:p>
        </p:txBody>
      </p:sp>
      <p:sp>
        <p:nvSpPr>
          <p:cNvPr id="14" name="Rectangle 13">
            <a:extLst>
              <a:ext uri="{FF2B5EF4-FFF2-40B4-BE49-F238E27FC236}">
                <a16:creationId xmlns:a16="http://schemas.microsoft.com/office/drawing/2014/main" id="{B3367C65-B72C-202E-98A7-9B20F8F2F5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7" y="508090"/>
            <a:ext cx="502005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6" name="Rectangle 15">
            <a:extLst>
              <a:ext uri="{FF2B5EF4-FFF2-40B4-BE49-F238E27FC236}">
                <a16:creationId xmlns:a16="http://schemas.microsoft.com/office/drawing/2014/main" id="{AE558C32-DE71-E6B3-A032-D3EA9CB0F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6463" y="611650"/>
            <a:ext cx="5504688"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Content Placeholder 4" descr="Electric Meters on residential and commercial buildings">
            <a:extLst>
              <a:ext uri="{FF2B5EF4-FFF2-40B4-BE49-F238E27FC236}">
                <a16:creationId xmlns:a16="http://schemas.microsoft.com/office/drawing/2014/main" id="{5C878E93-B01C-4251-910A-BFBF730438DC}"/>
              </a:ext>
            </a:extLst>
          </p:cNvPr>
          <p:cNvPicPr>
            <a:picLocks noGrp="1" noChangeAspect="1"/>
          </p:cNvPicPr>
          <p:nvPr>
            <p:ph sz="half" idx="1"/>
          </p:nvPr>
        </p:nvPicPr>
        <p:blipFill>
          <a:blip r:embed="rId3"/>
          <a:srcRect t="3763" r="-1" b="2975"/>
          <a:stretch>
            <a:fillRect/>
          </a:stretch>
        </p:blipFill>
        <p:spPr>
          <a:xfrm>
            <a:off x="517867" y="2834640"/>
            <a:ext cx="5020056" cy="3511296"/>
          </a:xfrm>
          <a:prstGeom prst="rect">
            <a:avLst/>
          </a:prstGeom>
        </p:spPr>
      </p:pic>
      <p:sp>
        <p:nvSpPr>
          <p:cNvPr id="4" name="Content Placeholder 3">
            <a:extLst>
              <a:ext uri="{FF2B5EF4-FFF2-40B4-BE49-F238E27FC236}">
                <a16:creationId xmlns:a16="http://schemas.microsoft.com/office/drawing/2014/main" id="{056EE2C6-3DB8-D1C2-CE67-0DBC4EBEC73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63056" y="978408"/>
            <a:ext cx="5504688" cy="5367528"/>
          </a:xfrm>
        </p:spPr>
        <p:txBody>
          <a:bodyPr>
            <a:normAutofit/>
          </a:bodyPr>
          <a:lstStyle/>
          <a:p>
            <a:pPr marL="0" indent="0">
              <a:spcBef>
                <a:spcPts val="2500"/>
              </a:spcBef>
              <a:buFont typeface="Arial" panose="020B0604020202020204" pitchFamily="34" charset="0"/>
              <a:buNone/>
            </a:pPr>
            <a:r>
              <a:rPr lang="en-US" sz="1400" b="1"/>
              <a:t>Cost Optimization and Performance</a:t>
            </a:r>
          </a:p>
          <a:p>
            <a:pPr marL="0" lvl="1" indent="0">
              <a:buFont typeface="Arial" panose="020B0604020202020204" pitchFamily="34" charset="0"/>
              <a:buNone/>
            </a:pPr>
            <a:r>
              <a:rPr lang="en-US" sz="1400"/>
              <a:t>Mitigate cold starts and tune resources to optimize cost and performance, using energy meter analogies for visibility.</a:t>
            </a:r>
          </a:p>
          <a:p>
            <a:pPr marL="0" indent="0">
              <a:spcBef>
                <a:spcPts val="2500"/>
              </a:spcBef>
              <a:buFont typeface="Arial" panose="020B0604020202020204" pitchFamily="34" charset="0"/>
              <a:buNone/>
            </a:pPr>
            <a:r>
              <a:rPr lang="en-US" sz="1400" b="1"/>
              <a:t>Governance and Compliance</a:t>
            </a:r>
          </a:p>
          <a:p>
            <a:pPr marL="0" lvl="1" indent="0">
              <a:buFont typeface="Arial" panose="020B0604020202020204" pitchFamily="34" charset="0"/>
              <a:buNone/>
            </a:pPr>
            <a:r>
              <a:rPr lang="en-US" sz="1400"/>
              <a:t>Ensure governance with audit logs, versioning, and change control, symbolized by stamped approvals.</a:t>
            </a:r>
          </a:p>
          <a:p>
            <a:pPr marL="0" indent="0">
              <a:spcBef>
                <a:spcPts val="2500"/>
              </a:spcBef>
              <a:buFont typeface="Arial" panose="020B0604020202020204" pitchFamily="34" charset="0"/>
              <a:buNone/>
            </a:pPr>
            <a:r>
              <a:rPr lang="en-US" sz="1400" b="1"/>
              <a:t>Operational Consistency</a:t>
            </a:r>
          </a:p>
          <a:p>
            <a:pPr marL="0" lvl="1" indent="0">
              <a:buFont typeface="Arial" panose="020B0604020202020204" pitchFamily="34" charset="0"/>
              <a:buNone/>
            </a:pPr>
            <a:r>
              <a:rPr lang="en-US" sz="1400"/>
              <a:t>Use CI/CD pipelines and documentation to maintain consistency, like assembly lines or scaffolding in manufacturing.</a:t>
            </a:r>
          </a:p>
          <a:p>
            <a:pPr marL="0" indent="0">
              <a:spcBef>
                <a:spcPts val="2500"/>
              </a:spcBef>
              <a:buFont typeface="Arial" panose="020B0604020202020204" pitchFamily="34" charset="0"/>
              <a:buNone/>
            </a:pPr>
            <a:r>
              <a:rPr lang="en-US" sz="1400" b="1"/>
              <a:t>Preventing Hidden Costs</a:t>
            </a:r>
          </a:p>
          <a:p>
            <a:pPr marL="0" lvl="1" indent="0">
              <a:buFont typeface="Arial" panose="020B0604020202020204" pitchFamily="34" charset="0"/>
              <a:buNone/>
            </a:pPr>
            <a:r>
              <a:rPr lang="en-US" sz="1400"/>
              <a:t>Avoid shadow deployments and manual configuration errors by enforcing robust process controls.</a:t>
            </a:r>
          </a:p>
        </p:txBody>
      </p:sp>
    </p:spTree>
    <p:extLst>
      <p:ext uri="{BB962C8B-B14F-4D97-AF65-F5344CB8AC3E}">
        <p14:creationId xmlns:p14="http://schemas.microsoft.com/office/powerpoint/2010/main" val="90706032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4E5B1405-FFFD-9D65-11B4-A815130D5EDA}"/>
              </a:ext>
            </a:extLst>
          </p:cNvPr>
          <p:cNvSpPr>
            <a:spLocks noGrp="1"/>
          </p:cNvSpPr>
          <p:nvPr>
            <p:ph type="ctrTitle"/>
          </p:nvPr>
        </p:nvSpPr>
        <p:spPr>
          <a:xfrm>
            <a:off x="521208" y="1211766"/>
            <a:ext cx="7237052" cy="4727988"/>
          </a:xfrm>
        </p:spPr>
        <p:txBody>
          <a:bodyPr anchor="b">
            <a:normAutofit/>
          </a:bodyPr>
          <a:lstStyle/>
          <a:p>
            <a:pPr>
              <a:lnSpc>
                <a:spcPct val="90000"/>
              </a:lnSpc>
            </a:pPr>
            <a:r>
              <a:rPr lang="en-US" sz="6300" dirty="0"/>
              <a:t>Case Studies: Mini Blueprints From the Field in Serverless Architectures</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173142849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6972B60-BFE4-9CA0-737E-42CFB3C71DF5}"/>
              </a:ext>
            </a:extLst>
          </p:cNvPr>
          <p:cNvSpPr>
            <a:spLocks noGrp="1"/>
          </p:cNvSpPr>
          <p:nvPr>
            <p:ph type="title"/>
          </p:nvPr>
        </p:nvSpPr>
        <p:spPr>
          <a:xfrm>
            <a:off x="521208" y="978408"/>
            <a:ext cx="5020056" cy="1664208"/>
          </a:xfrm>
        </p:spPr>
        <p:txBody>
          <a:bodyPr vert="horz" lIns="91440" tIns="45720" rIns="91440" bIns="45720" rtlCol="0" anchor="t">
            <a:normAutofit/>
          </a:bodyPr>
          <a:lstStyle/>
          <a:p>
            <a:pPr>
              <a:lnSpc>
                <a:spcPct val="90000"/>
              </a:lnSpc>
            </a:pPr>
            <a:r>
              <a:rPr lang="en-US" sz="3700" b="1" kern="1200">
                <a:solidFill>
                  <a:schemeClr val="tx1"/>
                </a:solidFill>
                <a:latin typeface="+mj-lt"/>
                <a:ea typeface="+mj-ea"/>
                <a:cs typeface="+mj-cs"/>
              </a:rPr>
              <a:t>Retail E-Commerce – Flash Sale Scalability</a:t>
            </a:r>
          </a:p>
        </p:txBody>
      </p:sp>
      <p:sp>
        <p:nvSpPr>
          <p:cNvPr id="14" name="Rectangle 13">
            <a:extLst>
              <a:ext uri="{FF2B5EF4-FFF2-40B4-BE49-F238E27FC236}">
                <a16:creationId xmlns:a16="http://schemas.microsoft.com/office/drawing/2014/main" id="{B3367C65-B72C-202E-98A7-9B20F8F2F5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7" y="508090"/>
            <a:ext cx="502005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6" name="Rectangle 15">
            <a:extLst>
              <a:ext uri="{FF2B5EF4-FFF2-40B4-BE49-F238E27FC236}">
                <a16:creationId xmlns:a16="http://schemas.microsoft.com/office/drawing/2014/main" id="{AE558C32-DE71-E6B3-A032-D3EA9CB0F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6463" y="611650"/>
            <a:ext cx="5504688"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Content Placeholder 4" descr="http://www.pagadesign.net/alphamap.jpg">
            <a:extLst>
              <a:ext uri="{FF2B5EF4-FFF2-40B4-BE49-F238E27FC236}">
                <a16:creationId xmlns:a16="http://schemas.microsoft.com/office/drawing/2014/main" id="{AA40FB72-9751-4EBF-9FB6-374D60FCDF47}"/>
              </a:ext>
            </a:extLst>
          </p:cNvPr>
          <p:cNvPicPr>
            <a:picLocks noGrp="1" noChangeAspect="1"/>
          </p:cNvPicPr>
          <p:nvPr>
            <p:ph sz="half" idx="1"/>
          </p:nvPr>
        </p:nvPicPr>
        <p:blipFill>
          <a:blip r:embed="rId3"/>
          <a:srcRect t="22770" r="-1" b="7284"/>
          <a:stretch>
            <a:fillRect/>
          </a:stretch>
        </p:blipFill>
        <p:spPr>
          <a:xfrm>
            <a:off x="517867" y="2834640"/>
            <a:ext cx="5020056" cy="3511296"/>
          </a:xfrm>
          <a:prstGeom prst="rect">
            <a:avLst/>
          </a:prstGeom>
        </p:spPr>
      </p:pic>
      <p:sp>
        <p:nvSpPr>
          <p:cNvPr id="4" name="Content Placeholder 3">
            <a:extLst>
              <a:ext uri="{FF2B5EF4-FFF2-40B4-BE49-F238E27FC236}">
                <a16:creationId xmlns:a16="http://schemas.microsoft.com/office/drawing/2014/main" id="{F53CD30F-24FE-7C2F-B4E2-51BE3035DFE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63056" y="978408"/>
            <a:ext cx="5504688" cy="5367528"/>
          </a:xfrm>
        </p:spPr>
        <p:txBody>
          <a:bodyPr>
            <a:normAutofit/>
          </a:bodyPr>
          <a:lstStyle/>
          <a:p>
            <a:pPr marL="0" indent="0">
              <a:spcBef>
                <a:spcPts val="2500"/>
              </a:spcBef>
              <a:buFont typeface="Arial" panose="020B0604020202020204" pitchFamily="34" charset="0"/>
              <a:buNone/>
            </a:pPr>
            <a:r>
              <a:rPr lang="en-US" sz="1400" b="1" dirty="0"/>
              <a:t>Serverless API Gateways</a:t>
            </a:r>
          </a:p>
          <a:p>
            <a:pPr marL="0" lvl="1" indent="0">
              <a:buFont typeface="Arial" panose="020B0604020202020204" pitchFamily="34" charset="0"/>
              <a:buNone/>
            </a:pPr>
            <a:r>
              <a:rPr lang="en-US" sz="1400" dirty="0"/>
              <a:t>Using serverless API gateways enables automatic scaling to handle traffic spikes during flash sales efficiently.</a:t>
            </a:r>
          </a:p>
          <a:p>
            <a:pPr marL="0" indent="0">
              <a:spcBef>
                <a:spcPts val="2500"/>
              </a:spcBef>
              <a:buFont typeface="Arial" panose="020B0604020202020204" pitchFamily="34" charset="0"/>
              <a:buNone/>
            </a:pPr>
            <a:r>
              <a:rPr lang="en-US" sz="1400" b="1" dirty="0"/>
              <a:t>Fan-out/Fan-in Order Handling</a:t>
            </a:r>
          </a:p>
          <a:p>
            <a:pPr marL="0" lvl="1" indent="0">
              <a:buFont typeface="Arial" panose="020B0604020202020204" pitchFamily="34" charset="0"/>
              <a:buNone/>
            </a:pPr>
            <a:r>
              <a:rPr lang="en-US" sz="1400" dirty="0"/>
              <a:t>Fan-out/fan-in mechanisms distribute and consolidate order processing to maintain system performance under peak load.</a:t>
            </a:r>
          </a:p>
          <a:p>
            <a:pPr marL="0" indent="0">
              <a:spcBef>
                <a:spcPts val="2500"/>
              </a:spcBef>
              <a:buFont typeface="Arial" panose="020B0604020202020204" pitchFamily="34" charset="0"/>
              <a:buNone/>
            </a:pPr>
            <a:r>
              <a:rPr lang="en-US" sz="1400" b="1" dirty="0"/>
              <a:t>Orchestrated Workflows</a:t>
            </a:r>
          </a:p>
          <a:p>
            <a:pPr marL="0" lvl="1" indent="0">
              <a:buFont typeface="Arial" panose="020B0604020202020204" pitchFamily="34" charset="0"/>
              <a:buNone/>
            </a:pPr>
            <a:r>
              <a:rPr lang="en-US" sz="1400" dirty="0"/>
              <a:t>Orchestrated workflows coordinate multiple services to ensure resilience and efficiency during high-volume sales events.</a:t>
            </a:r>
          </a:p>
        </p:txBody>
      </p:sp>
    </p:spTree>
    <p:extLst>
      <p:ext uri="{BB962C8B-B14F-4D97-AF65-F5344CB8AC3E}">
        <p14:creationId xmlns:p14="http://schemas.microsoft.com/office/powerpoint/2010/main" val="150728218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2FE9DFA-BD18-C07F-9863-97D7A1AB8D1D}"/>
              </a:ext>
            </a:extLst>
          </p:cNvPr>
          <p:cNvSpPr>
            <a:spLocks noGrp="1"/>
          </p:cNvSpPr>
          <p:nvPr>
            <p:ph type="title"/>
          </p:nvPr>
        </p:nvSpPr>
        <p:spPr>
          <a:xfrm>
            <a:off x="521208" y="978408"/>
            <a:ext cx="5020056" cy="1664208"/>
          </a:xfrm>
        </p:spPr>
        <p:txBody>
          <a:bodyPr vert="horz" lIns="91440" tIns="45720" rIns="91440" bIns="45720" rtlCol="0" anchor="t">
            <a:normAutofit/>
          </a:bodyPr>
          <a:lstStyle/>
          <a:p>
            <a:pPr>
              <a:lnSpc>
                <a:spcPct val="90000"/>
              </a:lnSpc>
            </a:pPr>
            <a:r>
              <a:rPr lang="en-US" sz="3700" b="1" kern="1200">
                <a:solidFill>
                  <a:schemeClr val="tx1"/>
                </a:solidFill>
                <a:latin typeface="+mj-lt"/>
                <a:ea typeface="+mj-ea"/>
                <a:cs typeface="+mj-cs"/>
              </a:rPr>
              <a:t>Healthcare Analytics – Real-Time Patient Monitoring</a:t>
            </a:r>
          </a:p>
        </p:txBody>
      </p:sp>
      <p:sp>
        <p:nvSpPr>
          <p:cNvPr id="14" name="Rectangle 13">
            <a:extLst>
              <a:ext uri="{FF2B5EF4-FFF2-40B4-BE49-F238E27FC236}">
                <a16:creationId xmlns:a16="http://schemas.microsoft.com/office/drawing/2014/main" id="{B3367C65-B72C-202E-98A7-9B20F8F2F5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7" y="508090"/>
            <a:ext cx="502005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6" name="Rectangle 15">
            <a:extLst>
              <a:ext uri="{FF2B5EF4-FFF2-40B4-BE49-F238E27FC236}">
                <a16:creationId xmlns:a16="http://schemas.microsoft.com/office/drawing/2014/main" id="{AE558C32-DE71-E6B3-A032-D3EA9CB0F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6463" y="611650"/>
            <a:ext cx="5504688"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Content Placeholder 4" descr="Medical test in modern Neurological Research Laboratory.">
            <a:extLst>
              <a:ext uri="{FF2B5EF4-FFF2-40B4-BE49-F238E27FC236}">
                <a16:creationId xmlns:a16="http://schemas.microsoft.com/office/drawing/2014/main" id="{C2FA0440-1539-40BC-AA31-97D0C43AC173}"/>
              </a:ext>
            </a:extLst>
          </p:cNvPr>
          <p:cNvPicPr>
            <a:picLocks noGrp="1" noChangeAspect="1"/>
          </p:cNvPicPr>
          <p:nvPr>
            <p:ph sz="half" idx="1"/>
          </p:nvPr>
        </p:nvPicPr>
        <p:blipFill>
          <a:blip r:embed="rId3"/>
          <a:srcRect r="24583" b="-1"/>
          <a:stretch>
            <a:fillRect/>
          </a:stretch>
        </p:blipFill>
        <p:spPr>
          <a:xfrm>
            <a:off x="517867" y="2834640"/>
            <a:ext cx="5020056" cy="3511296"/>
          </a:xfrm>
          <a:prstGeom prst="rect">
            <a:avLst/>
          </a:prstGeom>
        </p:spPr>
      </p:pic>
      <p:sp>
        <p:nvSpPr>
          <p:cNvPr id="4" name="Content Placeholder 3">
            <a:extLst>
              <a:ext uri="{FF2B5EF4-FFF2-40B4-BE49-F238E27FC236}">
                <a16:creationId xmlns:a16="http://schemas.microsoft.com/office/drawing/2014/main" id="{07BC5702-E329-CDAD-F19D-2524E59B083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63056" y="978408"/>
            <a:ext cx="5504688" cy="5367528"/>
          </a:xfrm>
        </p:spPr>
        <p:txBody>
          <a:bodyPr>
            <a:normAutofit/>
          </a:bodyPr>
          <a:lstStyle/>
          <a:p>
            <a:pPr marL="0" indent="0">
              <a:spcBef>
                <a:spcPts val="2500"/>
              </a:spcBef>
              <a:buFont typeface="Arial" panose="020B0604020202020204" pitchFamily="34" charset="0"/>
              <a:buNone/>
            </a:pPr>
            <a:r>
              <a:rPr lang="en-US" sz="1400" b="1" dirty="0"/>
              <a:t>Serverless Architecture Adoption</a:t>
            </a:r>
          </a:p>
          <a:p>
            <a:pPr marL="0" lvl="1" indent="0">
              <a:buFont typeface="Arial" panose="020B0604020202020204" pitchFamily="34" charset="0"/>
              <a:buNone/>
            </a:pPr>
            <a:r>
              <a:rPr lang="en-US" sz="1400" dirty="0"/>
              <a:t>Hospitals leverage serverless architectures for scalable, event-driven real-time patient monitoring with improved responsiveness.</a:t>
            </a:r>
          </a:p>
          <a:p>
            <a:pPr marL="0" indent="0">
              <a:spcBef>
                <a:spcPts val="2500"/>
              </a:spcBef>
              <a:buFont typeface="Arial" panose="020B0604020202020204" pitchFamily="34" charset="0"/>
              <a:buNone/>
            </a:pPr>
            <a:r>
              <a:rPr lang="en-US" sz="1400" b="1" dirty="0"/>
              <a:t>Scheduled Alerts and Processing</a:t>
            </a:r>
          </a:p>
          <a:p>
            <a:pPr marL="0" lvl="1" indent="0">
              <a:buFont typeface="Arial" panose="020B0604020202020204" pitchFamily="34" charset="0"/>
              <a:buNone/>
            </a:pPr>
            <a:r>
              <a:rPr lang="en-US" sz="1400" dirty="0"/>
              <a:t>Scheduled events and alerts enable timely responses to patient conditions through </a:t>
            </a:r>
            <a:r>
              <a:rPr lang="en-US" sz="1400" dirty="0" err="1"/>
              <a:t>cron</a:t>
            </a:r>
            <a:r>
              <a:rPr lang="en-US" sz="1400" dirty="0"/>
              <a:t>-like job scheduling.</a:t>
            </a:r>
          </a:p>
          <a:p>
            <a:pPr marL="0" indent="0">
              <a:spcBef>
                <a:spcPts val="2500"/>
              </a:spcBef>
              <a:buFont typeface="Arial" panose="020B0604020202020204" pitchFamily="34" charset="0"/>
              <a:buNone/>
            </a:pPr>
            <a:r>
              <a:rPr lang="en-US" sz="1400" b="1" dirty="0"/>
              <a:t>Secure Data Lake Integration</a:t>
            </a:r>
          </a:p>
          <a:p>
            <a:pPr marL="0" lvl="1" indent="0">
              <a:buFont typeface="Arial" panose="020B0604020202020204" pitchFamily="34" charset="0"/>
              <a:buNone/>
            </a:pPr>
            <a:r>
              <a:rPr lang="en-US" sz="1400" dirty="0"/>
              <a:t>Data lakes securely collect and store patient data, enabling analytics while ensuring privacy and observability</a:t>
            </a:r>
          </a:p>
        </p:txBody>
      </p:sp>
    </p:spTree>
    <p:extLst>
      <p:ext uri="{BB962C8B-B14F-4D97-AF65-F5344CB8AC3E}">
        <p14:creationId xmlns:p14="http://schemas.microsoft.com/office/powerpoint/2010/main" val="75464147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print with text and symbols&#10;&#10;AI-generated content may be incorrect.">
            <a:extLst>
              <a:ext uri="{FF2B5EF4-FFF2-40B4-BE49-F238E27FC236}">
                <a16:creationId xmlns:a16="http://schemas.microsoft.com/office/drawing/2014/main" id="{503B1674-861B-C4CD-87F1-9773562788F4}"/>
              </a:ext>
            </a:extLst>
          </p:cNvPr>
          <p:cNvPicPr>
            <a:picLocks noChangeAspect="1"/>
          </p:cNvPicPr>
          <p:nvPr/>
        </p:nvPicPr>
        <p:blipFill rotWithShape="1">
          <a:blip r:embed="rId3">
            <a:extLst>
              <a:ext uri="{28A0092B-C50C-407E-A947-70E740481C1C}">
                <a14:useLocalDpi xmlns:a14="http://schemas.microsoft.com/office/drawing/2010/main" val="0"/>
              </a:ext>
            </a:extLst>
          </a:blip>
          <a:srcRect t="7813" b="7813"/>
          <a:stretch>
            <a:fillRect/>
          </a:stretch>
        </p:blipFill>
        <p:spPr>
          <a:xfrm>
            <a:off x="0" y="0"/>
            <a:ext cx="12192000" cy="6858000"/>
          </a:xfrm>
          <a:prstGeom prst="rect">
            <a:avLst/>
          </a:prstGeom>
        </p:spPr>
      </p:pic>
    </p:spTree>
    <p:extLst>
      <p:ext uri="{BB962C8B-B14F-4D97-AF65-F5344CB8AC3E}">
        <p14:creationId xmlns:p14="http://schemas.microsoft.com/office/powerpoint/2010/main" val="12728406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DB21FC5-472B-145D-7455-08F8C20E8B15}"/>
              </a:ext>
            </a:extLst>
          </p:cNvPr>
          <p:cNvSpPr>
            <a:spLocks noGrp="1"/>
          </p:cNvSpPr>
          <p:nvPr>
            <p:ph type="title"/>
          </p:nvPr>
        </p:nvSpPr>
        <p:spPr>
          <a:xfrm>
            <a:off x="521208" y="978408"/>
            <a:ext cx="5020056" cy="1664208"/>
          </a:xfrm>
        </p:spPr>
        <p:txBody>
          <a:bodyPr vert="horz" lIns="91440" tIns="45720" rIns="91440" bIns="45720" rtlCol="0" anchor="t">
            <a:normAutofit/>
          </a:bodyPr>
          <a:lstStyle/>
          <a:p>
            <a:pPr>
              <a:lnSpc>
                <a:spcPct val="90000"/>
              </a:lnSpc>
            </a:pPr>
            <a:r>
              <a:rPr lang="en-US" sz="3700" b="1" kern="1200">
                <a:solidFill>
                  <a:schemeClr val="tx1"/>
                </a:solidFill>
                <a:latin typeface="+mj-lt"/>
                <a:ea typeface="+mj-ea"/>
                <a:cs typeface="+mj-cs"/>
              </a:rPr>
              <a:t>S&amp;S Media – Automated Slide Extraction From Video</a:t>
            </a:r>
          </a:p>
        </p:txBody>
      </p:sp>
      <p:sp>
        <p:nvSpPr>
          <p:cNvPr id="14" name="Rectangle 13">
            <a:extLst>
              <a:ext uri="{FF2B5EF4-FFF2-40B4-BE49-F238E27FC236}">
                <a16:creationId xmlns:a16="http://schemas.microsoft.com/office/drawing/2014/main" id="{B3367C65-B72C-202E-98A7-9B20F8F2F5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7" y="508090"/>
            <a:ext cx="502005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6" name="Rectangle 15">
            <a:extLst>
              <a:ext uri="{FF2B5EF4-FFF2-40B4-BE49-F238E27FC236}">
                <a16:creationId xmlns:a16="http://schemas.microsoft.com/office/drawing/2014/main" id="{AE558C32-DE71-E6B3-A032-D3EA9CB0F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6463" y="611650"/>
            <a:ext cx="5504688"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Content Placeholder 4" descr="Still life of old movie film, well preserved over the years.">
            <a:extLst>
              <a:ext uri="{FF2B5EF4-FFF2-40B4-BE49-F238E27FC236}">
                <a16:creationId xmlns:a16="http://schemas.microsoft.com/office/drawing/2014/main" id="{63042418-2D0E-4005-A294-A36A5D93EA8F}"/>
              </a:ext>
            </a:extLst>
          </p:cNvPr>
          <p:cNvPicPr>
            <a:picLocks noGrp="1" noChangeAspect="1"/>
          </p:cNvPicPr>
          <p:nvPr>
            <p:ph sz="half" idx="1"/>
          </p:nvPr>
        </p:nvPicPr>
        <p:blipFill>
          <a:blip r:embed="rId3"/>
          <a:srcRect l="4568" r="1" b="1"/>
          <a:stretch>
            <a:fillRect/>
          </a:stretch>
        </p:blipFill>
        <p:spPr>
          <a:xfrm>
            <a:off x="517867" y="2834640"/>
            <a:ext cx="5020056" cy="3511296"/>
          </a:xfrm>
          <a:prstGeom prst="rect">
            <a:avLst/>
          </a:prstGeom>
        </p:spPr>
      </p:pic>
      <p:sp>
        <p:nvSpPr>
          <p:cNvPr id="4" name="Content Placeholder 3">
            <a:extLst>
              <a:ext uri="{FF2B5EF4-FFF2-40B4-BE49-F238E27FC236}">
                <a16:creationId xmlns:a16="http://schemas.microsoft.com/office/drawing/2014/main" id="{46F92E23-68F6-779F-1C2A-CDC1191387B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63056" y="978408"/>
            <a:ext cx="5504688" cy="5367528"/>
          </a:xfrm>
        </p:spPr>
        <p:txBody>
          <a:bodyPr>
            <a:normAutofit/>
          </a:bodyPr>
          <a:lstStyle/>
          <a:p>
            <a:pPr marL="0" indent="0">
              <a:spcBef>
                <a:spcPts val="2500"/>
              </a:spcBef>
              <a:buFont typeface="Arial" panose="020B0604020202020204" pitchFamily="34" charset="0"/>
              <a:buNone/>
            </a:pPr>
            <a:r>
              <a:rPr lang="en-US" sz="1400" b="1" dirty="0"/>
              <a:t>Event-Driven Processing</a:t>
            </a:r>
          </a:p>
          <a:p>
            <a:pPr marL="0" lvl="1" indent="0">
              <a:buFont typeface="Arial" panose="020B0604020202020204" pitchFamily="34" charset="0"/>
              <a:buNone/>
            </a:pPr>
            <a:r>
              <a:rPr lang="en-US" sz="1400" dirty="0"/>
              <a:t>S&amp;S Media utilizes serverless event-driven processing for frame-by-frame video analysis.</a:t>
            </a:r>
          </a:p>
          <a:p>
            <a:pPr marL="0" indent="0">
              <a:spcBef>
                <a:spcPts val="2500"/>
              </a:spcBef>
              <a:buFont typeface="Arial" panose="020B0604020202020204" pitchFamily="34" charset="0"/>
              <a:buNone/>
            </a:pPr>
            <a:r>
              <a:rPr lang="en-US" sz="1400" b="1" dirty="0"/>
              <a:t>Automated Slide Extraction</a:t>
            </a:r>
          </a:p>
          <a:p>
            <a:pPr marL="0" lvl="1" indent="0">
              <a:buNone/>
            </a:pPr>
            <a:r>
              <a:rPr lang="en-US" sz="1400" dirty="0"/>
              <a:t>The system automatically extracts slides from speaker videos, preventing missing conference content.</a:t>
            </a:r>
          </a:p>
          <a:p>
            <a:pPr marL="0" indent="0">
              <a:spcBef>
                <a:spcPts val="2500"/>
              </a:spcBef>
              <a:buFont typeface="Arial" panose="020B0604020202020204" pitchFamily="34" charset="0"/>
              <a:buNone/>
            </a:pPr>
            <a:r>
              <a:rPr lang="en-US" sz="1400" b="1" dirty="0"/>
              <a:t>Observability and Cost Control</a:t>
            </a:r>
          </a:p>
          <a:p>
            <a:pPr marL="0" lvl="1" indent="0">
              <a:buFont typeface="Arial" panose="020B0604020202020204" pitchFamily="34" charset="0"/>
              <a:buNone/>
            </a:pPr>
            <a:r>
              <a:rPr lang="en-US" sz="1400" dirty="0"/>
              <a:t>Cross-cutting concerns include managing operational costs efficiently.</a:t>
            </a:r>
          </a:p>
          <a:p>
            <a:pPr marL="0" indent="0">
              <a:spcBef>
                <a:spcPts val="2500"/>
              </a:spcBef>
              <a:buFont typeface="Arial" panose="020B0604020202020204" pitchFamily="34" charset="0"/>
              <a:buNone/>
            </a:pPr>
            <a:r>
              <a:rPr lang="en-US" sz="1400" b="1" dirty="0"/>
              <a:t>Blueprint Metaphor</a:t>
            </a:r>
          </a:p>
          <a:p>
            <a:pPr marL="0" lvl="1" indent="0">
              <a:buFont typeface="Arial" panose="020B0604020202020204" pitchFamily="34" charset="0"/>
              <a:buNone/>
            </a:pPr>
            <a:r>
              <a:rPr lang="en-US" sz="1400" dirty="0"/>
              <a:t>The blueprint metaphor illustrates a film reel feeding into a slide projector for automated content delivery.</a:t>
            </a:r>
          </a:p>
        </p:txBody>
      </p:sp>
    </p:spTree>
    <p:extLst>
      <p:ext uri="{BB962C8B-B14F-4D97-AF65-F5344CB8AC3E}">
        <p14:creationId xmlns:p14="http://schemas.microsoft.com/office/powerpoint/2010/main" val="308487249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432DA5F-CD05-9818-A089-1E7F616ED0E4}"/>
              </a:ext>
            </a:extLst>
          </p:cNvPr>
          <p:cNvSpPr>
            <a:spLocks noGrp="1"/>
          </p:cNvSpPr>
          <p:nvPr>
            <p:ph type="title"/>
          </p:nvPr>
        </p:nvSpPr>
        <p:spPr>
          <a:xfrm>
            <a:off x="521208" y="978408"/>
            <a:ext cx="5020056" cy="1664208"/>
          </a:xfrm>
        </p:spPr>
        <p:txBody>
          <a:bodyPr vert="horz" lIns="91440" tIns="45720" rIns="91440" bIns="45720" rtlCol="0" anchor="t">
            <a:normAutofit/>
          </a:bodyPr>
          <a:lstStyle/>
          <a:p>
            <a:pPr>
              <a:lnSpc>
                <a:spcPct val="90000"/>
              </a:lnSpc>
            </a:pPr>
            <a:r>
              <a:rPr lang="en-US" sz="2800" b="1" kern="1200">
                <a:solidFill>
                  <a:schemeClr val="tx1"/>
                </a:solidFill>
                <a:latin typeface="+mj-lt"/>
                <a:ea typeface="+mj-ea"/>
                <a:cs typeface="+mj-cs"/>
              </a:rPr>
              <a:t>Jasper Engines &amp; Transmissions – Event-Driven ERP for Remanufacturing</a:t>
            </a:r>
          </a:p>
        </p:txBody>
      </p:sp>
      <p:sp>
        <p:nvSpPr>
          <p:cNvPr id="14" name="Rectangle 13">
            <a:extLst>
              <a:ext uri="{FF2B5EF4-FFF2-40B4-BE49-F238E27FC236}">
                <a16:creationId xmlns:a16="http://schemas.microsoft.com/office/drawing/2014/main" id="{B3367C65-B72C-202E-98A7-9B20F8F2F5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7" y="508090"/>
            <a:ext cx="502005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6" name="Rectangle 15">
            <a:extLst>
              <a:ext uri="{FF2B5EF4-FFF2-40B4-BE49-F238E27FC236}">
                <a16:creationId xmlns:a16="http://schemas.microsoft.com/office/drawing/2014/main" id="{AE558C32-DE71-E6B3-A032-D3EA9CB0F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6463" y="611650"/>
            <a:ext cx="5504688"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Content Placeholder 4" descr="3D illustration.">
            <a:extLst>
              <a:ext uri="{FF2B5EF4-FFF2-40B4-BE49-F238E27FC236}">
                <a16:creationId xmlns:a16="http://schemas.microsoft.com/office/drawing/2014/main" id="{061114CB-8A78-4DF8-95B8-CBE86CDBAE55}"/>
              </a:ext>
            </a:extLst>
          </p:cNvPr>
          <p:cNvPicPr>
            <a:picLocks noGrp="1" noChangeAspect="1"/>
          </p:cNvPicPr>
          <p:nvPr>
            <p:ph sz="half" idx="1"/>
          </p:nvPr>
        </p:nvPicPr>
        <p:blipFill>
          <a:blip r:embed="rId3"/>
          <a:srcRect t="6740" r="-1" b="-1"/>
          <a:stretch>
            <a:fillRect/>
          </a:stretch>
        </p:blipFill>
        <p:spPr>
          <a:xfrm>
            <a:off x="517867" y="2834640"/>
            <a:ext cx="5020056" cy="3511296"/>
          </a:xfrm>
          <a:prstGeom prst="rect">
            <a:avLst/>
          </a:prstGeom>
        </p:spPr>
      </p:pic>
      <p:sp>
        <p:nvSpPr>
          <p:cNvPr id="4" name="Content Placeholder 3">
            <a:extLst>
              <a:ext uri="{FF2B5EF4-FFF2-40B4-BE49-F238E27FC236}">
                <a16:creationId xmlns:a16="http://schemas.microsoft.com/office/drawing/2014/main" id="{24A6A84E-2277-150D-2465-5BAAB39486C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63056" y="978408"/>
            <a:ext cx="5504688" cy="5367528"/>
          </a:xfrm>
        </p:spPr>
        <p:txBody>
          <a:bodyPr>
            <a:normAutofit/>
          </a:bodyPr>
          <a:lstStyle/>
          <a:p>
            <a:pPr marL="0" indent="0">
              <a:spcBef>
                <a:spcPts val="2500"/>
              </a:spcBef>
              <a:buFont typeface="Arial" panose="020B0604020202020204" pitchFamily="34" charset="0"/>
              <a:buNone/>
            </a:pPr>
            <a:r>
              <a:rPr lang="en-US" sz="1400" b="1"/>
              <a:t>Event-Driven Architecture</a:t>
            </a:r>
          </a:p>
          <a:p>
            <a:pPr marL="0" lvl="1" indent="0">
              <a:buFont typeface="Arial" panose="020B0604020202020204" pitchFamily="34" charset="0"/>
              <a:buNone/>
            </a:pPr>
            <a:r>
              <a:rPr lang="en-US" sz="1400"/>
              <a:t>Jasper Engines implemented event-driven architecture using event sourcing and CQRS to enhance remanufacturing ERP.</a:t>
            </a:r>
          </a:p>
          <a:p>
            <a:pPr marL="0" indent="0">
              <a:spcBef>
                <a:spcPts val="2500"/>
              </a:spcBef>
              <a:buFont typeface="Arial" panose="020B0604020202020204" pitchFamily="34" charset="0"/>
              <a:buNone/>
            </a:pPr>
            <a:r>
              <a:rPr lang="en-US" sz="1400" b="1"/>
              <a:t>Legacy System Replacement</a:t>
            </a:r>
          </a:p>
          <a:p>
            <a:pPr marL="0" lvl="1" indent="0">
              <a:buFont typeface="Arial" panose="020B0604020202020204" pitchFamily="34" charset="0"/>
              <a:buNone/>
            </a:pPr>
            <a:r>
              <a:rPr lang="en-US" sz="1400"/>
              <a:t>The new ERP replaced legacy systems to improve operational consistency and governance in remanufacturing processes.</a:t>
            </a:r>
          </a:p>
          <a:p>
            <a:pPr marL="0" indent="0">
              <a:spcBef>
                <a:spcPts val="2500"/>
              </a:spcBef>
              <a:buFont typeface="Arial" panose="020B0604020202020204" pitchFamily="34" charset="0"/>
              <a:buNone/>
            </a:pPr>
            <a:r>
              <a:rPr lang="en-US" sz="1400" b="1"/>
              <a:t>Serverless Integration</a:t>
            </a:r>
          </a:p>
          <a:p>
            <a:pPr marL="0" lvl="1" indent="0">
              <a:buFont typeface="Arial" panose="020B0604020202020204" pitchFamily="34" charset="0"/>
              <a:buNone/>
            </a:pPr>
            <a:r>
              <a:rPr lang="en-US" sz="1400"/>
              <a:t>Serverless technologies enabled flexible integration and compliance across modular process automation stations.</a:t>
            </a:r>
          </a:p>
          <a:p>
            <a:pPr marL="0" indent="0">
              <a:spcBef>
                <a:spcPts val="2500"/>
              </a:spcBef>
              <a:buFont typeface="Arial" panose="020B0604020202020204" pitchFamily="34" charset="0"/>
              <a:buNone/>
            </a:pPr>
            <a:r>
              <a:rPr lang="en-US" sz="1400" b="1"/>
              <a:t>Real-Time Workflow Tracking</a:t>
            </a:r>
          </a:p>
          <a:p>
            <a:pPr marL="0" lvl="1" indent="0">
              <a:buFont typeface="Arial" panose="020B0604020202020204" pitchFamily="34" charset="0"/>
              <a:buNone/>
            </a:pPr>
            <a:r>
              <a:rPr lang="en-US" sz="1400"/>
              <a:t>Real-time tracking of events on the assembly line improves remanufacturing workflows and process automation.</a:t>
            </a:r>
          </a:p>
        </p:txBody>
      </p:sp>
    </p:spTree>
    <p:extLst>
      <p:ext uri="{BB962C8B-B14F-4D97-AF65-F5344CB8AC3E}">
        <p14:creationId xmlns:p14="http://schemas.microsoft.com/office/powerpoint/2010/main" val="177900683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96CF7D98-E3EF-0C70-4243-E4D22CB5594A}"/>
              </a:ext>
            </a:extLst>
          </p:cNvPr>
          <p:cNvSpPr>
            <a:spLocks noGrp="1"/>
          </p:cNvSpPr>
          <p:nvPr>
            <p:ph type="ctrTitle"/>
          </p:nvPr>
        </p:nvSpPr>
        <p:spPr>
          <a:xfrm>
            <a:off x="521208" y="1211766"/>
            <a:ext cx="7237052" cy="4727988"/>
          </a:xfrm>
        </p:spPr>
        <p:txBody>
          <a:bodyPr anchor="b">
            <a:normAutofit/>
          </a:bodyPr>
          <a:lstStyle/>
          <a:p>
            <a:pPr>
              <a:lnSpc>
                <a:spcPct val="90000"/>
              </a:lnSpc>
            </a:pPr>
            <a:r>
              <a:rPr lang="en-US" sz="6300"/>
              <a:t>Transition to Interactive Workshop: From Blueprints to Practice</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45224105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9AFCE4F-3987-E8A4-5ABF-EF21F36DAA4C}"/>
              </a:ext>
            </a:extLst>
          </p:cNvPr>
          <p:cNvSpPr>
            <a:spLocks noGrp="1"/>
          </p:cNvSpPr>
          <p:nvPr>
            <p:ph type="title"/>
          </p:nvPr>
        </p:nvSpPr>
        <p:spPr>
          <a:xfrm>
            <a:off x="521208" y="978408"/>
            <a:ext cx="6300216" cy="1463040"/>
          </a:xfrm>
        </p:spPr>
        <p:txBody>
          <a:bodyPr vert="horz" lIns="91440" tIns="45720" rIns="91440" bIns="45720" rtlCol="0" anchor="t">
            <a:normAutofit/>
          </a:bodyPr>
          <a:lstStyle/>
          <a:p>
            <a:r>
              <a:rPr lang="en-US" b="1" kern="1200">
                <a:solidFill>
                  <a:schemeClr val="tx1"/>
                </a:solidFill>
                <a:latin typeface="+mj-lt"/>
                <a:ea typeface="+mj-ea"/>
                <a:cs typeface="+mj-cs"/>
              </a:rPr>
              <a:t>Blueprint Index Recap: Toolboxes &amp; Takeaways</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2366541D-FFCA-A77D-06DA-9175CAD5C9A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6300216" cy="3767328"/>
          </a:xfrm>
        </p:spPr>
        <p:txBody>
          <a:bodyPr>
            <a:normAutofit/>
          </a:bodyPr>
          <a:lstStyle/>
          <a:p>
            <a:pPr marL="0" indent="0">
              <a:spcBef>
                <a:spcPts val="2500"/>
              </a:spcBef>
              <a:buFont typeface="Arial" panose="020B0604020202020204" pitchFamily="34" charset="0"/>
              <a:buNone/>
            </a:pPr>
            <a:r>
              <a:rPr lang="en-US" sz="1400" b="1"/>
              <a:t>Comprehensive Summary</a:t>
            </a:r>
          </a:p>
          <a:p>
            <a:pPr marL="0" lvl="1" indent="0">
              <a:buFont typeface="Arial" panose="020B0604020202020204" pitchFamily="34" charset="0"/>
              <a:buNone/>
            </a:pPr>
            <a:r>
              <a:rPr lang="en-US" sz="1400"/>
              <a:t>The recap visually summarizes core patterns, anti-patterns, cross-cutting concerns, and case studies for clarity.</a:t>
            </a:r>
          </a:p>
          <a:p>
            <a:pPr marL="0" indent="0">
              <a:spcBef>
                <a:spcPts val="2500"/>
              </a:spcBef>
              <a:buFont typeface="Arial" panose="020B0604020202020204" pitchFamily="34" charset="0"/>
              <a:buNone/>
            </a:pPr>
            <a:r>
              <a:rPr lang="en-US" sz="1400" b="1"/>
              <a:t>Architectural Toolbox</a:t>
            </a:r>
          </a:p>
          <a:p>
            <a:pPr marL="0" lvl="1" indent="0">
              <a:buFont typeface="Arial" panose="020B0604020202020204" pitchFamily="34" charset="0"/>
              <a:buNone/>
            </a:pPr>
            <a:r>
              <a:rPr lang="en-US" sz="1400"/>
              <a:t>Participants have built a comprehensive set of architectural tools to support design and development.</a:t>
            </a:r>
          </a:p>
          <a:p>
            <a:pPr marL="0" indent="0">
              <a:spcBef>
                <a:spcPts val="2500"/>
              </a:spcBef>
              <a:buFont typeface="Arial" panose="020B0604020202020204" pitchFamily="34" charset="0"/>
              <a:buNone/>
            </a:pPr>
            <a:r>
              <a:rPr lang="en-US" sz="1400" b="1"/>
              <a:t>Transition to Creation</a:t>
            </a:r>
          </a:p>
          <a:p>
            <a:pPr marL="0" lvl="1" indent="0">
              <a:buFont typeface="Arial" panose="020B0604020202020204" pitchFamily="34" charset="0"/>
              <a:buNone/>
            </a:pPr>
            <a:r>
              <a:rPr lang="en-US" sz="1400"/>
              <a:t>This recap sets the stage for moving from planning to active creation in the workshop environment.</a:t>
            </a:r>
          </a:p>
        </p:txBody>
      </p:sp>
      <p:pic>
        <p:nvPicPr>
          <p:cNvPr id="5" name="Content Placeholder 4" descr="Abstract building design, reflection">
            <a:extLst>
              <a:ext uri="{FF2B5EF4-FFF2-40B4-BE49-F238E27FC236}">
                <a16:creationId xmlns:a16="http://schemas.microsoft.com/office/drawing/2014/main" id="{429ACF7D-C919-4DB7-8D4C-0D734D633B06}"/>
              </a:ext>
            </a:extLst>
          </p:cNvPr>
          <p:cNvPicPr>
            <a:picLocks noGrp="1" noChangeAspect="1"/>
          </p:cNvPicPr>
          <p:nvPr>
            <p:ph sz="half" idx="1"/>
          </p:nvPr>
        </p:nvPicPr>
        <p:blipFill>
          <a:blip r:embed="rId3"/>
          <a:srcRect l="25959" r="27616" b="-1"/>
          <a:stretch>
            <a:fillRect/>
          </a:stretch>
        </p:blipFill>
        <p:spPr>
          <a:xfrm>
            <a:off x="7586236" y="508090"/>
            <a:ext cx="4081805" cy="5846990"/>
          </a:xfrm>
          <a:prstGeom prst="rect">
            <a:avLst/>
          </a:prstGeom>
        </p:spPr>
      </p:pic>
    </p:spTree>
    <p:extLst>
      <p:ext uri="{BB962C8B-B14F-4D97-AF65-F5344CB8AC3E}">
        <p14:creationId xmlns:p14="http://schemas.microsoft.com/office/powerpoint/2010/main" val="246393777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E14A861-A564-9397-CF3C-C5B7E3BB4F6F}"/>
              </a:ext>
            </a:extLst>
          </p:cNvPr>
          <p:cNvSpPr>
            <a:spLocks noGrp="1"/>
          </p:cNvSpPr>
          <p:nvPr>
            <p:ph type="title"/>
          </p:nvPr>
        </p:nvSpPr>
        <p:spPr>
          <a:xfrm>
            <a:off x="5431536" y="978408"/>
            <a:ext cx="6236208" cy="1463040"/>
          </a:xfrm>
        </p:spPr>
        <p:txBody>
          <a:bodyPr vert="horz" lIns="91440" tIns="45720" rIns="91440" bIns="45720" rtlCol="0" anchor="t">
            <a:normAutofit/>
          </a:bodyPr>
          <a:lstStyle/>
          <a:p>
            <a:pPr>
              <a:lnSpc>
                <a:spcPct val="90000"/>
              </a:lnSpc>
            </a:pPr>
            <a:r>
              <a:rPr lang="en-US" sz="3400" b="1" kern="1200">
                <a:solidFill>
                  <a:schemeClr val="tx1"/>
                </a:solidFill>
                <a:latin typeface="+mj-lt"/>
                <a:ea typeface="+mj-ea"/>
                <a:cs typeface="+mj-cs"/>
              </a:rPr>
              <a:t>Collaboration Setup: From Lecture Hall to Design Studio</a:t>
            </a:r>
          </a:p>
        </p:txBody>
      </p:sp>
      <p:pic>
        <p:nvPicPr>
          <p:cNvPr id="5" name="Content Placeholder 4" descr="People at the meeting desk">
            <a:extLst>
              <a:ext uri="{FF2B5EF4-FFF2-40B4-BE49-F238E27FC236}">
                <a16:creationId xmlns:a16="http://schemas.microsoft.com/office/drawing/2014/main" id="{7CD23EAF-FECD-4081-BD52-142E770FB781}"/>
              </a:ext>
            </a:extLst>
          </p:cNvPr>
          <p:cNvPicPr>
            <a:picLocks noGrp="1" noChangeAspect="1"/>
          </p:cNvPicPr>
          <p:nvPr>
            <p:ph sz="half" idx="1"/>
          </p:nvPr>
        </p:nvPicPr>
        <p:blipFill>
          <a:blip r:embed="rId3"/>
          <a:srcRect l="25433" r="33887" b="-1"/>
          <a:stretch>
            <a:fillRect/>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B3B7A0F4-BCD1-99DD-3F32-56E3D4952B6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1536" y="2578608"/>
            <a:ext cx="6236208" cy="3767328"/>
          </a:xfrm>
        </p:spPr>
        <p:txBody>
          <a:bodyPr>
            <a:normAutofit/>
          </a:bodyPr>
          <a:lstStyle/>
          <a:p>
            <a:pPr marL="0" indent="0">
              <a:spcBef>
                <a:spcPts val="2500"/>
              </a:spcBef>
              <a:buFont typeface="Arial" panose="020B0604020202020204" pitchFamily="34" charset="0"/>
              <a:buNone/>
            </a:pPr>
            <a:r>
              <a:rPr lang="en-US" sz="1400" b="1"/>
              <a:t>Active Participation</a:t>
            </a:r>
          </a:p>
          <a:p>
            <a:pPr marL="0" lvl="1" indent="0">
              <a:buFont typeface="Arial" panose="020B0604020202020204" pitchFamily="34" charset="0"/>
              <a:buNone/>
            </a:pPr>
            <a:r>
              <a:rPr lang="en-US" sz="1400"/>
              <a:t>Transition from passive learning to active engagement fosters deeper understanding and skill development.</a:t>
            </a:r>
          </a:p>
          <a:p>
            <a:pPr marL="0" indent="0">
              <a:spcBef>
                <a:spcPts val="2500"/>
              </a:spcBef>
              <a:buFont typeface="Arial" panose="020B0604020202020204" pitchFamily="34" charset="0"/>
              <a:buNone/>
            </a:pPr>
            <a:r>
              <a:rPr lang="en-US" sz="1400" b="1"/>
              <a:t>Scenario-Driven Exercises</a:t>
            </a:r>
          </a:p>
          <a:p>
            <a:pPr marL="0" lvl="1" indent="0">
              <a:buFont typeface="Arial" panose="020B0604020202020204" pitchFamily="34" charset="0"/>
              <a:buNone/>
            </a:pPr>
            <a:r>
              <a:rPr lang="en-US" sz="1400"/>
              <a:t>Using realistic scenarios helps apply serverless principles in practical and relevant contexts.</a:t>
            </a:r>
          </a:p>
          <a:p>
            <a:pPr marL="0" indent="0">
              <a:spcBef>
                <a:spcPts val="2500"/>
              </a:spcBef>
              <a:buFont typeface="Arial" panose="020B0604020202020204" pitchFamily="34" charset="0"/>
              <a:buNone/>
            </a:pPr>
            <a:r>
              <a:rPr lang="en-US" sz="1400" b="1"/>
              <a:t>Collaborative Diagramming</a:t>
            </a:r>
          </a:p>
          <a:p>
            <a:pPr marL="0" lvl="1" indent="0">
              <a:buFont typeface="Arial" panose="020B0604020202020204" pitchFamily="34" charset="0"/>
              <a:buNone/>
            </a:pPr>
            <a:r>
              <a:rPr lang="en-US" sz="1400"/>
              <a:t>Diagramming together enhances visualization and problem solving in a dynamic, studio-like environment.</a:t>
            </a:r>
          </a:p>
        </p:txBody>
      </p:sp>
    </p:spTree>
    <p:extLst>
      <p:ext uri="{BB962C8B-B14F-4D97-AF65-F5344CB8AC3E}">
        <p14:creationId xmlns:p14="http://schemas.microsoft.com/office/powerpoint/2010/main" val="75545274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3B30AAF-C1FB-E50C-F831-F79F750B00AA}"/>
              </a:ext>
            </a:extLst>
          </p:cNvPr>
          <p:cNvSpPr>
            <a:spLocks noGrp="1"/>
          </p:cNvSpPr>
          <p:nvPr>
            <p:ph type="title"/>
          </p:nvPr>
        </p:nvSpPr>
        <p:spPr>
          <a:xfrm>
            <a:off x="521208" y="978408"/>
            <a:ext cx="6300216" cy="1463040"/>
          </a:xfrm>
        </p:spPr>
        <p:txBody>
          <a:bodyPr vert="horz" lIns="91440" tIns="45720" rIns="91440" bIns="45720" rtlCol="0" anchor="t">
            <a:normAutofit/>
          </a:bodyPr>
          <a:lstStyle/>
          <a:p>
            <a:pPr>
              <a:lnSpc>
                <a:spcPct val="90000"/>
              </a:lnSpc>
            </a:pPr>
            <a:r>
              <a:rPr lang="en-US" sz="3400" b="1" kern="1200">
                <a:solidFill>
                  <a:schemeClr val="tx1"/>
                </a:solidFill>
                <a:latin typeface="+mj-lt"/>
                <a:ea typeface="+mj-ea"/>
                <a:cs typeface="+mj-cs"/>
              </a:rPr>
              <a:t>Scenario Framing: Blueprinting Real-World Problems</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AECE7BE3-F979-B73E-392C-AEA766D001D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6300216" cy="3767328"/>
          </a:xfrm>
        </p:spPr>
        <p:txBody>
          <a:bodyPr>
            <a:normAutofit/>
          </a:bodyPr>
          <a:lstStyle/>
          <a:p>
            <a:pPr marL="0" indent="0">
              <a:spcBef>
                <a:spcPts val="2500"/>
              </a:spcBef>
              <a:buFont typeface="Arial" panose="020B0604020202020204" pitchFamily="34" charset="0"/>
              <a:buNone/>
            </a:pPr>
            <a:r>
              <a:rPr lang="en-US" sz="1400" b="1"/>
              <a:t>Scenario-Based Challenges</a:t>
            </a:r>
          </a:p>
          <a:p>
            <a:pPr marL="0" lvl="1" indent="0">
              <a:buFont typeface="Arial" panose="020B0604020202020204" pitchFamily="34" charset="0"/>
              <a:buNone/>
            </a:pPr>
            <a:r>
              <a:rPr lang="en-US" sz="1400"/>
              <a:t>Two design challenges use real-world scenarios framed as blueprint problem statements to guide decision-making.</a:t>
            </a:r>
          </a:p>
          <a:p>
            <a:pPr marL="0" indent="0">
              <a:spcBef>
                <a:spcPts val="2500"/>
              </a:spcBef>
              <a:buFont typeface="Arial" panose="020B0604020202020204" pitchFamily="34" charset="0"/>
              <a:buNone/>
            </a:pPr>
            <a:r>
              <a:rPr lang="en-US" sz="1400" b="1"/>
              <a:t>Critical Evaluation</a:t>
            </a:r>
          </a:p>
          <a:p>
            <a:pPr marL="0" lvl="1" indent="0">
              <a:buFont typeface="Arial" panose="020B0604020202020204" pitchFamily="34" charset="0"/>
              <a:buNone/>
            </a:pPr>
            <a:r>
              <a:rPr lang="en-US" sz="1400"/>
              <a:t>Teams evaluate patterns, anti-patterns, and cross-cutting concerns relevant to each challenge for effective solutions.</a:t>
            </a:r>
          </a:p>
          <a:p>
            <a:pPr marL="0" indent="0">
              <a:spcBef>
                <a:spcPts val="2500"/>
              </a:spcBef>
              <a:buFont typeface="Arial" panose="020B0604020202020204" pitchFamily="34" charset="0"/>
              <a:buNone/>
            </a:pPr>
            <a:r>
              <a:rPr lang="en-US" sz="1400" b="1"/>
              <a:t>Cloud-Native Trade-Offs</a:t>
            </a:r>
          </a:p>
          <a:p>
            <a:pPr marL="0" lvl="1" indent="0">
              <a:buFont typeface="Arial" panose="020B0604020202020204" pitchFamily="34" charset="0"/>
              <a:buNone/>
            </a:pPr>
            <a:r>
              <a:rPr lang="en-US" sz="1400"/>
              <a:t>Participants are encouraged to analyze trade-offs in cloud-native design to develop balanced, practical solutions.</a:t>
            </a:r>
          </a:p>
        </p:txBody>
      </p:sp>
      <p:pic>
        <p:nvPicPr>
          <p:cNvPr id="5" name="Content Placeholder 4" descr="Pens and rulers">
            <a:extLst>
              <a:ext uri="{FF2B5EF4-FFF2-40B4-BE49-F238E27FC236}">
                <a16:creationId xmlns:a16="http://schemas.microsoft.com/office/drawing/2014/main" id="{98316A2C-CC5B-47BA-B15A-0B0BACEB5871}"/>
              </a:ext>
            </a:extLst>
          </p:cNvPr>
          <p:cNvPicPr>
            <a:picLocks noGrp="1" noChangeAspect="1"/>
          </p:cNvPicPr>
          <p:nvPr>
            <p:ph sz="half" idx="1"/>
          </p:nvPr>
        </p:nvPicPr>
        <p:blipFill>
          <a:blip r:embed="rId3"/>
          <a:srcRect l="23215" r="30187" b="1"/>
          <a:stretch>
            <a:fillRect/>
          </a:stretch>
        </p:blipFill>
        <p:spPr>
          <a:xfrm>
            <a:off x="7586236" y="508090"/>
            <a:ext cx="4081805" cy="5846990"/>
          </a:xfrm>
          <a:prstGeom prst="rect">
            <a:avLst/>
          </a:prstGeom>
        </p:spPr>
      </p:pic>
    </p:spTree>
    <p:extLst>
      <p:ext uri="{BB962C8B-B14F-4D97-AF65-F5344CB8AC3E}">
        <p14:creationId xmlns:p14="http://schemas.microsoft.com/office/powerpoint/2010/main" val="974666507"/>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EDC522C-F9AC-738C-DF0B-34959577404A}"/>
              </a:ext>
            </a:extLst>
          </p:cNvPr>
          <p:cNvSpPr>
            <a:spLocks noGrp="1"/>
          </p:cNvSpPr>
          <p:nvPr>
            <p:ph type="title"/>
          </p:nvPr>
        </p:nvSpPr>
        <p:spPr>
          <a:xfrm>
            <a:off x="5431536" y="978408"/>
            <a:ext cx="6236208" cy="1463040"/>
          </a:xfrm>
        </p:spPr>
        <p:txBody>
          <a:bodyPr vert="horz" lIns="91440" tIns="45720" rIns="91440" bIns="45720" rtlCol="0" anchor="t">
            <a:normAutofit/>
          </a:bodyPr>
          <a:lstStyle/>
          <a:p>
            <a:r>
              <a:rPr lang="en-US" sz="4100" b="1" kern="1200" dirty="0">
                <a:solidFill>
                  <a:schemeClr val="tx1"/>
                </a:solidFill>
                <a:latin typeface="+mj-lt"/>
                <a:ea typeface="+mj-ea"/>
                <a:cs typeface="+mj-cs"/>
              </a:rPr>
              <a:t>No Single Correct Answer</a:t>
            </a:r>
          </a:p>
        </p:txBody>
      </p:sp>
      <p:pic>
        <p:nvPicPr>
          <p:cNvPr id="5" name="Content Placeholder 4" descr="A team studying a blueprint">
            <a:extLst>
              <a:ext uri="{FF2B5EF4-FFF2-40B4-BE49-F238E27FC236}">
                <a16:creationId xmlns:a16="http://schemas.microsoft.com/office/drawing/2014/main" id="{8D3FC3AC-C055-4D05-AD0B-68A09659D2DE}"/>
              </a:ext>
            </a:extLst>
          </p:cNvPr>
          <p:cNvPicPr>
            <a:picLocks noGrp="1" noChangeAspect="1"/>
          </p:cNvPicPr>
          <p:nvPr>
            <p:ph sz="half" idx="1"/>
          </p:nvPr>
        </p:nvPicPr>
        <p:blipFill>
          <a:blip r:embed="rId3"/>
          <a:srcRect l="27364" r="24363" b="1"/>
          <a:stretch>
            <a:fillRect/>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Content Placeholder 5">
            <a:extLst>
              <a:ext uri="{FF2B5EF4-FFF2-40B4-BE49-F238E27FC236}">
                <a16:creationId xmlns:a16="http://schemas.microsoft.com/office/drawing/2014/main" id="{501A4583-F45D-8C65-55B9-DFF89AF5F21B}"/>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02372169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296435-18F0-5028-064F-397635450397}"/>
              </a:ext>
            </a:extLst>
          </p:cNvPr>
          <p:cNvSpPr>
            <a:spLocks noGrp="1" noRot="1" noMove="1" noResize="1" noEditPoints="1" noAdjustHandles="1" noChangeArrowheads="1" noChangeShapeType="1"/>
          </p:cNvSpPr>
          <p:nvPr/>
        </p:nvSpPr>
        <p:spPr>
          <a:xfrm>
            <a:off x="0" y="0"/>
            <a:ext cx="12192000" cy="6858000"/>
          </a:xfrm>
          <a:prstGeom prst="rect">
            <a:avLst/>
          </a:prstGeom>
          <a:solidFill>
            <a:srgbClr val="002E8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ud and a line with a logo&#10;&#10;AI-generated content may be incorrect.">
            <a:extLst>
              <a:ext uri="{FF2B5EF4-FFF2-40B4-BE49-F238E27FC236}">
                <a16:creationId xmlns:a16="http://schemas.microsoft.com/office/drawing/2014/main" id="{122CA6BF-4555-B939-8A21-4ADC7F4B2F85}"/>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004398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graph with white text&#10;&#10;AI-generated content may be incorrect.">
            <a:extLst>
              <a:ext uri="{FF2B5EF4-FFF2-40B4-BE49-F238E27FC236}">
                <a16:creationId xmlns:a16="http://schemas.microsoft.com/office/drawing/2014/main" id="{35668F06-6A47-CEFA-C272-CB8C69BBED5E}"/>
              </a:ext>
            </a:extLst>
          </p:cNvPr>
          <p:cNvPicPr>
            <a:picLocks noChangeAspect="1"/>
          </p:cNvPicPr>
          <p:nvPr/>
        </p:nvPicPr>
        <p:blipFill rotWithShape="1">
          <a:blip r:embed="rId3">
            <a:extLst>
              <a:ext uri="{28A0092B-C50C-407E-A947-70E740481C1C}">
                <a14:useLocalDpi xmlns:a14="http://schemas.microsoft.com/office/drawing/2010/main" val="0"/>
              </a:ext>
            </a:extLst>
          </a:blip>
          <a:srcRect t="7813" b="7813"/>
          <a:stretch>
            <a:fillRect/>
          </a:stretch>
        </p:blipFill>
        <p:spPr>
          <a:xfrm>
            <a:off x="0" y="0"/>
            <a:ext cx="12192000" cy="6858000"/>
          </a:xfrm>
          <a:prstGeom prst="rect">
            <a:avLst/>
          </a:prstGeom>
        </p:spPr>
      </p:pic>
    </p:spTree>
    <p:extLst>
      <p:ext uri="{BB962C8B-B14F-4D97-AF65-F5344CB8AC3E}">
        <p14:creationId xmlns:p14="http://schemas.microsoft.com/office/powerpoint/2010/main" val="1579492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2AF1DDA-7ED7-CFD6-EEAB-C2B15C981DC9}"/>
              </a:ext>
            </a:extLst>
          </p:cNvPr>
          <p:cNvSpPr/>
          <p:nvPr/>
        </p:nvSpPr>
        <p:spPr>
          <a:xfrm>
            <a:off x="0" y="0"/>
            <a:ext cx="12192000" cy="6858000"/>
          </a:xfrm>
          <a:prstGeom prst="rect">
            <a:avLst/>
          </a:prstGeom>
          <a:solidFill>
            <a:srgbClr val="002E8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on a black background&#10;&#10;AI-generated content may be incorrect.">
            <a:extLst>
              <a:ext uri="{FF2B5EF4-FFF2-40B4-BE49-F238E27FC236}">
                <a16:creationId xmlns:a16="http://schemas.microsoft.com/office/drawing/2014/main" id="{11EC8E13-46C2-E5BF-9C28-57D736DD2FEA}"/>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pic>
        <p:nvPicPr>
          <p:cNvPr id="14" name="Picture 13">
            <a:extLst>
              <a:ext uri="{FF2B5EF4-FFF2-40B4-BE49-F238E27FC236}">
                <a16:creationId xmlns:a16="http://schemas.microsoft.com/office/drawing/2014/main" id="{8F0383A2-58D4-FFA5-939A-B3E9ECEF61BF}"/>
              </a:ext>
            </a:extLst>
          </p:cNvPr>
          <p:cNvPicPr>
            <a:picLocks noChangeAspect="1"/>
          </p:cNvPicPr>
          <p:nvPr/>
        </p:nvPicPr>
        <p:blipFill rotWithShape="1">
          <a:blip r:embed="rId4">
            <a:extLst>
              <a:ext uri="{28A0092B-C50C-407E-A947-70E740481C1C}">
                <a14:useLocalDpi xmlns:a14="http://schemas.microsoft.com/office/drawing/2010/main" val="0"/>
              </a:ext>
            </a:extLst>
          </a:blip>
          <a:srcRect l="24105" t="22745" r="26916" b="18039"/>
          <a:stretch/>
        </p:blipFill>
        <p:spPr>
          <a:xfrm>
            <a:off x="113471" y="4803557"/>
            <a:ext cx="1487371" cy="1645371"/>
          </a:xfrm>
          <a:prstGeom prst="rect">
            <a:avLst/>
          </a:prstGeom>
        </p:spPr>
      </p:pic>
      <p:pic>
        <p:nvPicPr>
          <p:cNvPr id="15" name="Picture 14">
            <a:extLst>
              <a:ext uri="{FF2B5EF4-FFF2-40B4-BE49-F238E27FC236}">
                <a16:creationId xmlns:a16="http://schemas.microsoft.com/office/drawing/2014/main" id="{263E3696-1615-4AD6-67D9-6950343494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0165" y="4803556"/>
            <a:ext cx="974059" cy="1645371"/>
          </a:xfrm>
          <a:prstGeom prst="rect">
            <a:avLst/>
          </a:prstGeom>
        </p:spPr>
      </p:pic>
      <p:pic>
        <p:nvPicPr>
          <p:cNvPr id="16" name="Picture 15">
            <a:extLst>
              <a:ext uri="{FF2B5EF4-FFF2-40B4-BE49-F238E27FC236}">
                <a16:creationId xmlns:a16="http://schemas.microsoft.com/office/drawing/2014/main" id="{3F34B227-4349-4B8E-D610-208BD5C7F0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53547" y="4935903"/>
            <a:ext cx="1447567" cy="1645371"/>
          </a:xfrm>
          <a:prstGeom prst="rect">
            <a:avLst/>
          </a:prstGeom>
        </p:spPr>
      </p:pic>
      <p:pic>
        <p:nvPicPr>
          <p:cNvPr id="17" name="Picture 2" descr="NodeJS icon Logo PNG Transparent &amp; SVG Vector - Freebie Supply">
            <a:extLst>
              <a:ext uri="{FF2B5EF4-FFF2-40B4-BE49-F238E27FC236}">
                <a16:creationId xmlns:a16="http://schemas.microsoft.com/office/drawing/2014/main" id="{C552351E-14CE-662A-4E38-93D888F844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90437" y="4803556"/>
            <a:ext cx="1494164" cy="164537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4879D169-E23C-FFF0-67BB-ACF7E891FEB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73924" y="4935902"/>
            <a:ext cx="1755315" cy="1645371"/>
          </a:xfrm>
          <a:prstGeom prst="rect">
            <a:avLst/>
          </a:prstGeom>
        </p:spPr>
      </p:pic>
      <p:pic>
        <p:nvPicPr>
          <p:cNvPr id="19" name="Picture 18">
            <a:extLst>
              <a:ext uri="{FF2B5EF4-FFF2-40B4-BE49-F238E27FC236}">
                <a16:creationId xmlns:a16="http://schemas.microsoft.com/office/drawing/2014/main" id="{4EB555E6-C81C-EFF0-D6DA-4332307D4EED}"/>
              </a:ext>
            </a:extLst>
          </p:cNvPr>
          <p:cNvPicPr>
            <a:picLocks noChangeAspect="1"/>
          </p:cNvPicPr>
          <p:nvPr/>
        </p:nvPicPr>
        <p:blipFill>
          <a:blip r:embed="rId9">
            <a:extLst>
              <a:ext uri="{28A0092B-C50C-407E-A947-70E740481C1C}">
                <a14:useLocalDpi xmlns:a14="http://schemas.microsoft.com/office/drawing/2010/main" val="0"/>
              </a:ext>
            </a:extLst>
          </a:blip>
          <a:srcRect l="-1" t="-4793" r="75182"/>
          <a:stretch/>
        </p:blipFill>
        <p:spPr>
          <a:xfrm>
            <a:off x="8718562" y="4935902"/>
            <a:ext cx="1342827" cy="1645371"/>
          </a:xfrm>
          <a:prstGeom prst="rect">
            <a:avLst/>
          </a:prstGeom>
        </p:spPr>
      </p:pic>
      <p:pic>
        <p:nvPicPr>
          <p:cNvPr id="20" name="Picture 4" descr="Download Go Logo in SVG Vector or PNG File Format - Logo.wine">
            <a:extLst>
              <a:ext uri="{FF2B5EF4-FFF2-40B4-BE49-F238E27FC236}">
                <a16:creationId xmlns:a16="http://schemas.microsoft.com/office/drawing/2014/main" id="{341352A7-E6B9-9BF5-56C4-AF06D0A4899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0971" t="27280" r="10664" b="27356"/>
          <a:stretch/>
        </p:blipFill>
        <p:spPr bwMode="auto">
          <a:xfrm>
            <a:off x="10193047" y="5401572"/>
            <a:ext cx="1850204" cy="714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9606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14"/>
                                        </p:tgtEl>
                                        <p:attrNameLst>
                                          <p:attrName>style.opacity</p:attrName>
                                        </p:attrNameLst>
                                      </p:cBhvr>
                                      <p:to>
                                        <p:strVal val="0.5"/>
                                      </p:to>
                                    </p:set>
                                    <p:animEffect filter="image" prLst="opacity: 0.5">
                                      <p:cBhvr rctx="IE">
                                        <p:cTn id="12" dur="indefinite"/>
                                        <p:tgtEl>
                                          <p:spTgt spid="14"/>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15"/>
                                        </p:tgtEl>
                                        <p:attrNameLst>
                                          <p:attrName>style.opacity</p:attrName>
                                        </p:attrNameLst>
                                      </p:cBhvr>
                                      <p:to>
                                        <p:strVal val="0.5"/>
                                      </p:to>
                                    </p:set>
                                    <p:animEffect filter="image" prLst="opacity: 0.5">
                                      <p:cBhvr rctx="IE">
                                        <p:cTn id="20" dur="indefinite"/>
                                        <p:tgtEl>
                                          <p:spTgt spid="15"/>
                                        </p:tgtEl>
                                      </p:cBhvr>
                                    </p:animEffect>
                                  </p:childTnLst>
                                </p:cTn>
                              </p:par>
                              <p:par>
                                <p:cTn id="21" presetID="10"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16"/>
                                        </p:tgtEl>
                                        <p:attrNameLst>
                                          <p:attrName>style.opacity</p:attrName>
                                        </p:attrNameLst>
                                      </p:cBhvr>
                                      <p:to>
                                        <p:strVal val="0.5"/>
                                      </p:to>
                                    </p:set>
                                    <p:animEffect filter="image" prLst="opacity: 0.5">
                                      <p:cBhvr rctx="IE">
                                        <p:cTn id="28" dur="indefinite"/>
                                        <p:tgtEl>
                                          <p:spTgt spid="16"/>
                                        </p:tgtEl>
                                      </p:cBhvr>
                                    </p:animEffect>
                                  </p:childTnLst>
                                </p:cTn>
                              </p:par>
                              <p:par>
                                <p:cTn id="29" presetID="10"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nodeType="clickEffect">
                                  <p:stCondLst>
                                    <p:cond delay="0"/>
                                  </p:stCondLst>
                                  <p:childTnLst>
                                    <p:set>
                                      <p:cBhvr>
                                        <p:cTn id="35" dur="indefinite"/>
                                        <p:tgtEl>
                                          <p:spTgt spid="17"/>
                                        </p:tgtEl>
                                        <p:attrNameLst>
                                          <p:attrName>style.opacity</p:attrName>
                                        </p:attrNameLst>
                                      </p:cBhvr>
                                      <p:to>
                                        <p:strVal val="0.5"/>
                                      </p:to>
                                    </p:set>
                                    <p:animEffect filter="image" prLst="opacity: 0.5">
                                      <p:cBhvr rctx="IE">
                                        <p:cTn id="36" dur="indefinite"/>
                                        <p:tgtEl>
                                          <p:spTgt spid="17"/>
                                        </p:tgtEl>
                                      </p:cBhvr>
                                    </p:animEffect>
                                  </p:childTnLst>
                                </p:cTn>
                              </p:par>
                              <p:par>
                                <p:cTn id="37" presetID="10"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mph" presetSubtype="0" nodeType="clickEffect">
                                  <p:stCondLst>
                                    <p:cond delay="0"/>
                                  </p:stCondLst>
                                  <p:childTnLst>
                                    <p:set>
                                      <p:cBhvr>
                                        <p:cTn id="43" dur="indefinite"/>
                                        <p:tgtEl>
                                          <p:spTgt spid="18"/>
                                        </p:tgtEl>
                                        <p:attrNameLst>
                                          <p:attrName>style.opacity</p:attrName>
                                        </p:attrNameLst>
                                      </p:cBhvr>
                                      <p:to>
                                        <p:strVal val="0.5"/>
                                      </p:to>
                                    </p:set>
                                    <p:animEffect filter="image" prLst="opacity: 0.5">
                                      <p:cBhvr rctx="IE">
                                        <p:cTn id="44" dur="indefinite"/>
                                        <p:tgtEl>
                                          <p:spTgt spid="18"/>
                                        </p:tgtEl>
                                      </p:cBhvr>
                                    </p:animEffect>
                                  </p:childTnLst>
                                </p:cTn>
                              </p:par>
                              <p:par>
                                <p:cTn id="45" presetID="10"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nodeType="clickEffect">
                                  <p:stCondLst>
                                    <p:cond delay="0"/>
                                  </p:stCondLst>
                                  <p:childTnLst>
                                    <p:set>
                                      <p:cBhvr>
                                        <p:cTn id="51" dur="indefinite"/>
                                        <p:tgtEl>
                                          <p:spTgt spid="19"/>
                                        </p:tgtEl>
                                        <p:attrNameLst>
                                          <p:attrName>style.opacity</p:attrName>
                                        </p:attrNameLst>
                                      </p:cBhvr>
                                      <p:to>
                                        <p:strVal val="0.5"/>
                                      </p:to>
                                    </p:set>
                                    <p:animEffect filter="image" prLst="opacity: 0.5">
                                      <p:cBhvr rctx="IE">
                                        <p:cTn id="52" dur="indefinite"/>
                                        <p:tgtEl>
                                          <p:spTgt spid="19"/>
                                        </p:tgtEl>
                                      </p:cBhvr>
                                    </p:animEffect>
                                  </p:childTnLst>
                                </p:cTn>
                              </p:par>
                              <p:par>
                                <p:cTn id="53" presetID="10"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estaltVTI">
  <a:themeElements>
    <a:clrScheme name="Gestalt">
      <a:dk1>
        <a:srgbClr val="000000"/>
      </a:dk1>
      <a:lt1>
        <a:sysClr val="window" lastClr="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Gestal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estaltVTI" id="{4F87C71D-53D1-4B71-BF97-FD0EA4B25665}" vid="{A110AFC4-8D8A-4C02-8885-7BA370B379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1223</TotalTime>
  <Words>16018</Words>
  <Application>Microsoft Office PowerPoint</Application>
  <PresentationFormat>Widescreen</PresentationFormat>
  <Paragraphs>1053</Paragraphs>
  <Slides>66</Slides>
  <Notes>65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66</vt:i4>
      </vt:variant>
    </vt:vector>
  </HeadingPairs>
  <TitlesOfParts>
    <vt:vector size="70" baseType="lpstr">
      <vt:lpstr>Aptos</vt:lpstr>
      <vt:lpstr>Arial</vt:lpstr>
      <vt:lpstr>Bierstadt</vt:lpstr>
      <vt:lpstr>GestaltVTI</vt:lpstr>
      <vt:lpstr>From Blueprints to Flow: Designing Together</vt:lpstr>
      <vt:lpstr>Introduction to the Blueprint and Flow Motif</vt:lpstr>
      <vt:lpstr>You are the Co-Architects</vt:lpstr>
      <vt:lpstr>Meet Your Lead Architects</vt:lpstr>
      <vt:lpstr>Meet Your Lead Architects</vt:lpstr>
      <vt:lpstr>PowerPoint Presentation</vt:lpstr>
      <vt:lpstr>PowerPoint Presentation</vt:lpstr>
      <vt:lpstr>PowerPoint Presentation</vt:lpstr>
      <vt:lpstr>PowerPoint Presentation</vt:lpstr>
      <vt:lpstr>Why Serverless?</vt:lpstr>
      <vt:lpstr>Focusing on Business Logic, Not Infrastructure</vt:lpstr>
      <vt:lpstr>Elastic, Event-Driven Scaling</vt:lpstr>
      <vt:lpstr>Cost Efficiency</vt:lpstr>
      <vt:lpstr>Faster Innovation Cycles</vt:lpstr>
      <vt:lpstr>Built for Modern Architectures</vt:lpstr>
      <vt:lpstr>Why Now?</vt:lpstr>
      <vt:lpstr>Maturity of Platforms</vt:lpstr>
      <vt:lpstr>Mainstream Adoption</vt:lpstr>
      <vt:lpstr>Economic Pressures</vt:lpstr>
      <vt:lpstr>Developer Productivity Demands</vt:lpstr>
      <vt:lpstr>Conclusion</vt:lpstr>
      <vt:lpstr>Serverless Architecture Styles</vt:lpstr>
      <vt:lpstr>Event-Driven Architectures</vt:lpstr>
      <vt:lpstr>Microservices with FaaS</vt:lpstr>
      <vt:lpstr>Orchestration and Workflow Patterns</vt:lpstr>
      <vt:lpstr>Data Processing Pipelines</vt:lpstr>
      <vt:lpstr>Hybrid / Polyglot Serverless</vt:lpstr>
      <vt:lpstr>Core Serverless Patterns</vt:lpstr>
      <vt:lpstr>Foundational Request/Response</vt:lpstr>
      <vt:lpstr>API Gateway Pattern</vt:lpstr>
      <vt:lpstr>Event-Driven Core Patterns</vt:lpstr>
      <vt:lpstr>Publish/Subscribe (Pub/Sub)</vt:lpstr>
      <vt:lpstr>Fan-Out / Fan-In</vt:lpstr>
      <vt:lpstr>Migration &amp; Evolution Strategies</vt:lpstr>
      <vt:lpstr>Strangler Fig</vt:lpstr>
      <vt:lpstr>Data-Centric Patterns</vt:lpstr>
      <vt:lpstr>Event Sourcing</vt:lpstr>
      <vt:lpstr>Command Query Responsibility Segregation (CQRS)</vt:lpstr>
      <vt:lpstr>Data Lake Integration</vt:lpstr>
      <vt:lpstr>Time &amp; Coordination Patterns</vt:lpstr>
      <vt:lpstr>Scheduler/Cron</vt:lpstr>
      <vt:lpstr>Orchestration (Workflow-as-Code)</vt:lpstr>
      <vt:lpstr>Serverless Anti‑Patterns &amp; Pitfalls</vt:lpstr>
      <vt:lpstr>Monolithic Lambdas (God Functions)</vt:lpstr>
      <vt:lpstr>Business Logic in Handlers Only</vt:lpstr>
      <vt:lpstr>Chatty Architectures</vt:lpstr>
      <vt:lpstr>Ignoring Cold Starts</vt:lpstr>
      <vt:lpstr>Avoid Stateful Assumptions</vt:lpstr>
      <vt:lpstr>Overusing Serverless for Long-Running Tasks</vt:lpstr>
      <vt:lpstr>Avoid Vendor Lock-In</vt:lpstr>
      <vt:lpstr>Neglecting Observability</vt:lpstr>
      <vt:lpstr>Cross‑Cutting Concerns in Serverless Architectures</vt:lpstr>
      <vt:lpstr>Security &amp; Identity: Locks and Keys on Blueprint Doors</vt:lpstr>
      <vt:lpstr>Observability: Measurement Scales and Inspection Windows</vt:lpstr>
      <vt:lpstr>Resilience &amp; Reliability: Shock Absorbers and Circuit Breakers</vt:lpstr>
      <vt:lpstr>Cost, Performance &amp; Governance: Meters, Stamps, and Assembly Lines</vt:lpstr>
      <vt:lpstr>Case Studies: Mini Blueprints From the Field in Serverless Architectures</vt:lpstr>
      <vt:lpstr>Retail E-Commerce – Flash Sale Scalability</vt:lpstr>
      <vt:lpstr>Healthcare Analytics – Real-Time Patient Monitoring</vt:lpstr>
      <vt:lpstr>S&amp;S Media – Automated Slide Extraction From Video</vt:lpstr>
      <vt:lpstr>Jasper Engines &amp; Transmissions – Event-Driven ERP for Remanufacturing</vt:lpstr>
      <vt:lpstr>Transition to Interactive Workshop: From Blueprints to Practice</vt:lpstr>
      <vt:lpstr>Blueprint Index Recap: Toolboxes &amp; Takeaways</vt:lpstr>
      <vt:lpstr>Collaboration Setup: From Lecture Hall to Design Studio</vt:lpstr>
      <vt:lpstr>Scenario Framing: Blueprinting Real-World Problems</vt:lpstr>
      <vt:lpstr>No Single Correct Answer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Chad Green</dc:creator>
  <cp:lastModifiedBy>Chad Green</cp:lastModifiedBy>
  <cp:revision>49</cp:revision>
  <dcterms:created xsi:type="dcterms:W3CDTF">2025-10-13T23:34:36Z</dcterms:created>
  <dcterms:modified xsi:type="dcterms:W3CDTF">2025-10-19T11:33:21Z</dcterms:modified>
</cp:coreProperties>
</file>